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96" r:id="rId4"/>
    <p:sldId id="259" r:id="rId5"/>
    <p:sldId id="263" r:id="rId6"/>
    <p:sldId id="265" r:id="rId7"/>
    <p:sldId id="266" r:id="rId8"/>
    <p:sldId id="267" r:id="rId9"/>
    <p:sldId id="268" r:id="rId10"/>
    <p:sldId id="297" r:id="rId11"/>
    <p:sldId id="298" r:id="rId12"/>
    <p:sldId id="270" r:id="rId13"/>
    <p:sldId id="271"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490" autoAdjust="0"/>
  </p:normalViewPr>
  <p:slideViewPr>
    <p:cSldViewPr>
      <p:cViewPr varScale="1">
        <p:scale>
          <a:sx n="38" d="100"/>
          <a:sy n="38" d="100"/>
        </p:scale>
        <p:origin x="21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661E757-71F0-487B-9A1C-3AFB2CB07858}" type="datetimeFigureOut">
              <a:rPr lang="en-GB" smtClean="0"/>
              <a:t>04/05/2021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82AB66B-E387-447A-9CE8-93DD91C925C4}" type="slidenum">
              <a:rPr lang="en-GB" smtClean="0"/>
              <a:t>‹#›</a:t>
            </a:fld>
            <a:endParaRPr lang="en-GB"/>
          </a:p>
        </p:txBody>
      </p:sp>
    </p:spTree>
    <p:extLst>
      <p:ext uri="{BB962C8B-B14F-4D97-AF65-F5344CB8AC3E}">
        <p14:creationId xmlns:p14="http://schemas.microsoft.com/office/powerpoint/2010/main" val="376877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session three of our online catechesis for Confirmation. My name is Joanna and I am going to take you through today’s lesson. </a:t>
            </a:r>
          </a:p>
          <a:p>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1</a:t>
            </a:fld>
            <a:endParaRPr lang="en-GB"/>
          </a:p>
        </p:txBody>
      </p:sp>
    </p:spTree>
    <p:extLst>
      <p:ext uri="{BB962C8B-B14F-4D97-AF65-F5344CB8AC3E}">
        <p14:creationId xmlns:p14="http://schemas.microsoft.com/office/powerpoint/2010/main" val="375930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latin typeface="Calibri Light" panose="020F0302020204030204" pitchFamily="34" charset="0"/>
            </a:endParaRPr>
          </a:p>
          <a:p>
            <a:r>
              <a:rPr lang="en-GB" dirty="0">
                <a:effectLst/>
                <a:latin typeface="Calibri Light" panose="020F0302020204030204" pitchFamily="34" charset="0"/>
              </a:rPr>
              <a:t>Look at the image on the screen. You can see the trinity: Father, Son and Holy Spirit at the roots, the gifts of the holy spirit on the stump of the tree and the fruits of the holy spirit with the leaves. In your own words describe what you think this image is trying to communicate. </a:t>
            </a:r>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10</a:t>
            </a:fld>
            <a:endParaRPr lang="en-GB"/>
          </a:p>
        </p:txBody>
      </p:sp>
    </p:spTree>
    <p:extLst>
      <p:ext uri="{BB962C8B-B14F-4D97-AF65-F5344CB8AC3E}">
        <p14:creationId xmlns:p14="http://schemas.microsoft.com/office/powerpoint/2010/main" val="420409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b="1" i="0" dirty="0">
                <a:effectLst/>
                <a:latin typeface="Calibri Light" panose="020F0302020204030204" pitchFamily="34" charset="0"/>
                <a:ea typeface="Times New Roman" panose="02020603050405020304" pitchFamily="18" charset="0"/>
                <a:cs typeface="Times New Roman" panose="02020603050405020304" pitchFamily="18" charset="0"/>
              </a:rPr>
              <a:t>In the name of the Father and of the Son and of the Holy Spirit, Amen.</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The candle is lit while a catechist says the following: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As we light this candle we remember that we belong to the Church. We remember that Jesus Christ is our light who is always with us. We are his followers.</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Invite the pupils to be still and reflect on what they have learned in today’s session.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b="1" i="0" dirty="0">
                <a:effectLst/>
                <a:latin typeface="Calibri Light" panose="020F0302020204030204" pitchFamily="34" charset="0"/>
                <a:ea typeface="Times New Roman" panose="02020603050405020304" pitchFamily="18" charset="0"/>
                <a:cs typeface="Times New Roman" panose="02020603050405020304" pitchFamily="18" charset="0"/>
              </a:rPr>
              <a:t>All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Breathe in me, O Holy Spirit, that my thoughts may all be holy.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Act in me, O Holy Spirit, that my work too, may be holy.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Draw my heart, O Holy Spirit, that I love but what is holy.</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Strengthen me, O Holy Spirit, to defend all that is holy.</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Guard me, then, O Holy Spirit that I may always be holy.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Amen.</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Glory be to the Father, and to the Son and to the Holy Spirit, as it was in the beginning, is now, and ever shall be. World without end,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11</a:t>
            </a:fld>
            <a:endParaRPr lang="en-GB"/>
          </a:p>
        </p:txBody>
      </p:sp>
    </p:spTree>
    <p:extLst>
      <p:ext uri="{BB962C8B-B14F-4D97-AF65-F5344CB8AC3E}">
        <p14:creationId xmlns:p14="http://schemas.microsoft.com/office/powerpoint/2010/main" val="160776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We are now going to take a few moments to pray before we begin our lesson today. Make sure you are sitting comfortably, take a few moments to prepare yourself for prayer and then join me in making the sign of the cross. </a:t>
            </a:r>
          </a:p>
          <a:p>
            <a:endParaRPr lang="en-GB" dirty="0"/>
          </a:p>
          <a:p>
            <a:r>
              <a:rPr lang="en-GB" dirty="0"/>
              <a:t>In the Name of the Father and of the Son and of the Holy Spirit Amen.</a:t>
            </a:r>
          </a:p>
          <a:p>
            <a:pPr algn="just"/>
            <a:r>
              <a:rPr lang="en-US" dirty="0"/>
              <a:t>God Our Father, You are with us as we gather in prayer. Open our hearts as we listen to your word and</a:t>
            </a:r>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help us as to prepare well to receive the Sacrament of Reconciliation.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dirty="0"/>
              <a:t>We are going to listen to a short passage from the Acts of the Apostles.</a:t>
            </a: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Reading: </a:t>
            </a:r>
            <a:r>
              <a:rPr lang="en-GB" sz="1800" dirty="0">
                <a:effectLst/>
                <a:latin typeface="Calibri Light" panose="020F0302020204030204" pitchFamily="34" charset="0"/>
                <a:ea typeface="Calibri" panose="020F0502020204030204" pitchFamily="34" charset="0"/>
                <a:cs typeface="Times New Roman" panose="02020603050405020304" pitchFamily="18" charset="0"/>
              </a:rPr>
              <a:t>Pentecost Acts 2: 1-13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 </a:t>
            </a:r>
            <a:r>
              <a:rPr lang="en-US" sz="4000" b="1" i="0" dirty="0">
                <a:solidFill>
                  <a:srgbClr val="000000"/>
                </a:solidFill>
                <a:effectLst/>
                <a:latin typeface="system-ui"/>
              </a:rPr>
              <a:t>The Coming of the Holy Spirit</a:t>
            </a:r>
          </a:p>
          <a:p>
            <a:pPr algn="l"/>
            <a:r>
              <a:rPr lang="en-US" sz="4000" b="1" i="0" dirty="0">
                <a:solidFill>
                  <a:srgbClr val="000000"/>
                </a:solidFill>
                <a:effectLst/>
                <a:latin typeface="system-ui"/>
              </a:rPr>
              <a:t>2 </a:t>
            </a:r>
            <a:r>
              <a:rPr lang="en-US" sz="4000" b="0" i="0" dirty="0">
                <a:solidFill>
                  <a:srgbClr val="000000"/>
                </a:solidFill>
                <a:effectLst/>
                <a:latin typeface="system-ui"/>
              </a:rPr>
              <a:t>When the day of Pentecost came, all the believers were gathered together in one place. </a:t>
            </a:r>
            <a:r>
              <a:rPr lang="en-US" sz="4000" b="1" i="0" baseline="30000" dirty="0">
                <a:solidFill>
                  <a:srgbClr val="000000"/>
                </a:solidFill>
                <a:effectLst/>
                <a:latin typeface="system-ui"/>
              </a:rPr>
              <a:t>2 </a:t>
            </a:r>
            <a:r>
              <a:rPr lang="en-US" sz="4000" b="0" i="0" dirty="0">
                <a:solidFill>
                  <a:srgbClr val="000000"/>
                </a:solidFill>
                <a:effectLst/>
                <a:latin typeface="system-ui"/>
              </a:rPr>
              <a:t>Suddenly there was a noise from the sky which sounded like a strong wind blowing, and it filled the whole house where they were sitting. </a:t>
            </a:r>
            <a:r>
              <a:rPr lang="en-US" sz="4000" b="1" i="0" baseline="30000" dirty="0">
                <a:solidFill>
                  <a:srgbClr val="000000"/>
                </a:solidFill>
                <a:effectLst/>
                <a:latin typeface="system-ui"/>
              </a:rPr>
              <a:t>3 </a:t>
            </a:r>
            <a:r>
              <a:rPr lang="en-US" sz="4000" b="0" i="0" dirty="0">
                <a:solidFill>
                  <a:srgbClr val="000000"/>
                </a:solidFill>
                <a:effectLst/>
                <a:latin typeface="system-ui"/>
              </a:rPr>
              <a:t>Then they saw what looked like tongues of fire which spread out and touched each person there. </a:t>
            </a:r>
            <a:r>
              <a:rPr lang="en-US" sz="4000" b="1" i="0" baseline="30000" dirty="0">
                <a:solidFill>
                  <a:srgbClr val="000000"/>
                </a:solidFill>
                <a:effectLst/>
                <a:latin typeface="system-ui"/>
              </a:rPr>
              <a:t>4 </a:t>
            </a:r>
            <a:r>
              <a:rPr lang="en-US" sz="4000" b="0" i="0" dirty="0">
                <a:solidFill>
                  <a:srgbClr val="000000"/>
                </a:solidFill>
                <a:effectLst/>
                <a:latin typeface="system-ui"/>
              </a:rPr>
              <a:t>They were all filled with the Holy Spirit and began to talk in other languages, as the Spirit enabled them to speak.</a:t>
            </a:r>
          </a:p>
          <a:p>
            <a:pPr algn="l"/>
            <a:r>
              <a:rPr lang="en-US" sz="4000" b="1" i="0" baseline="30000" dirty="0">
                <a:solidFill>
                  <a:srgbClr val="000000"/>
                </a:solidFill>
                <a:effectLst/>
                <a:latin typeface="system-ui"/>
              </a:rPr>
              <a:t>5 </a:t>
            </a:r>
            <a:r>
              <a:rPr lang="en-US" sz="4000" b="0" i="0" dirty="0">
                <a:solidFill>
                  <a:srgbClr val="000000"/>
                </a:solidFill>
                <a:effectLst/>
                <a:latin typeface="system-ui"/>
              </a:rPr>
              <a:t>There were Jews living in Jerusalem, religious people who had come from every country in the world. </a:t>
            </a:r>
            <a:r>
              <a:rPr lang="en-US" sz="4000" b="1" i="0" baseline="30000" dirty="0">
                <a:solidFill>
                  <a:srgbClr val="000000"/>
                </a:solidFill>
                <a:effectLst/>
                <a:latin typeface="system-ui"/>
              </a:rPr>
              <a:t>6 </a:t>
            </a:r>
            <a:r>
              <a:rPr lang="en-US" sz="4000" b="0" i="0" dirty="0">
                <a:solidFill>
                  <a:srgbClr val="000000"/>
                </a:solidFill>
                <a:effectLst/>
                <a:latin typeface="system-ui"/>
              </a:rPr>
              <a:t>When they heard this noise, a large crowd gathered. They were all excited, because all of them heard the believers talking in their own languages. </a:t>
            </a:r>
            <a:r>
              <a:rPr lang="en-US" sz="4000" b="1" i="0" baseline="30000" dirty="0">
                <a:solidFill>
                  <a:srgbClr val="000000"/>
                </a:solidFill>
                <a:effectLst/>
                <a:latin typeface="system-ui"/>
              </a:rPr>
              <a:t>7 </a:t>
            </a:r>
            <a:r>
              <a:rPr lang="en-US" sz="4000" b="0" i="0" dirty="0">
                <a:solidFill>
                  <a:srgbClr val="000000"/>
                </a:solidFill>
                <a:effectLst/>
                <a:latin typeface="system-ui"/>
              </a:rPr>
              <a:t>In amazement and wonder they exclaimed, “These people who are talking like this are Galileans! </a:t>
            </a:r>
            <a:r>
              <a:rPr lang="en-US" sz="4000" b="1" i="0" baseline="30000" dirty="0">
                <a:solidFill>
                  <a:srgbClr val="000000"/>
                </a:solidFill>
                <a:effectLst/>
                <a:latin typeface="system-ui"/>
              </a:rPr>
              <a:t>8 </a:t>
            </a:r>
            <a:r>
              <a:rPr lang="en-US" sz="4000" b="0" i="0" dirty="0">
                <a:solidFill>
                  <a:srgbClr val="000000"/>
                </a:solidFill>
                <a:effectLst/>
                <a:latin typeface="system-ui"/>
              </a:rPr>
              <a:t>How is it, then, that all of us hear them speaking in our own native languages? </a:t>
            </a:r>
            <a:r>
              <a:rPr lang="en-US" sz="4000" b="1" i="0" baseline="30000" dirty="0">
                <a:solidFill>
                  <a:srgbClr val="000000"/>
                </a:solidFill>
                <a:effectLst/>
                <a:latin typeface="system-ui"/>
              </a:rPr>
              <a:t>9  </a:t>
            </a:r>
            <a:r>
              <a:rPr lang="en-US" sz="4000" b="0" i="0" dirty="0">
                <a:solidFill>
                  <a:srgbClr val="000000"/>
                </a:solidFill>
                <a:effectLst/>
                <a:latin typeface="system-ui"/>
              </a:rPr>
              <a:t>Amazed and confused, they kept asking each other, “What does this mean?”</a:t>
            </a:r>
          </a:p>
          <a:p>
            <a:pPr algn="l"/>
            <a:r>
              <a:rPr lang="en-US" sz="4000" b="1" i="0" baseline="30000" dirty="0">
                <a:solidFill>
                  <a:srgbClr val="000000"/>
                </a:solidFill>
                <a:effectLst/>
                <a:latin typeface="system-ui"/>
              </a:rPr>
              <a:t>13 </a:t>
            </a:r>
            <a:r>
              <a:rPr lang="en-US" sz="4000" b="0" i="0" dirty="0">
                <a:solidFill>
                  <a:srgbClr val="000000"/>
                </a:solidFill>
                <a:effectLst/>
                <a:latin typeface="system-ui"/>
              </a:rPr>
              <a:t>But others made fun of the believers, saying, “These people are drunk!”</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All say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Come, Holy Spirit, fill the hearts of the faithful. Enkindle in us the fire of your love. Send forth your Spirit and we shall be created and you shall renew the face of the earth.</a:t>
            </a:r>
            <a:r>
              <a:rPr lang="en-GB" sz="1800" b="1" dirty="0">
                <a:effectLst/>
                <a:latin typeface="Calibri Light" panose="020F0302020204030204" pitchFamily="34" charset="0"/>
                <a:ea typeface="Calibri" panose="020F0502020204030204" pitchFamily="34" charset="0"/>
                <a:cs typeface="Mongolian Baiti" panose="03000500000000000000" pitchFamily="66"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Light" panose="020F0302020204030204" pitchFamily="34" charset="0"/>
                <a:ea typeface="Calibri" panose="020F0502020204030204" pitchFamily="34" charset="0"/>
                <a:cs typeface="Times New Roman" panose="02020603050405020304" pitchFamily="18" charset="0"/>
              </a:rPr>
              <a:t>In the name of the Father and of the Son and of the Holy Spirit, Amen.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All say together: Come, Holy Spirit, fill the hearts of the faithful. Enkindle in us the fire of your love. Send forth your Spirit and we shall be created and you shall renew the face of the earth. In the name of the Father and of the Son and of the Holy Spirit, Amen.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In school, you have been learning about the gifts and fruits of the Holy Spirit. In today’s session, we are going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explore the ways that the Holy Spirit is represented in scripture and art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create our own prayers and illustrations of the Holy Spirit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discover how the gifts and fruits of the Holy Spirit are present in our lives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3</a:t>
            </a:fld>
            <a:endParaRPr lang="en-GB"/>
          </a:p>
        </p:txBody>
      </p:sp>
    </p:spTree>
    <p:extLst>
      <p:ext uri="{BB962C8B-B14F-4D97-AF65-F5344CB8AC3E}">
        <p14:creationId xmlns:p14="http://schemas.microsoft.com/office/powerpoint/2010/main" val="63404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Today we heard the story of Pentecost in our scripture reading. The followers of Jesus who were present at Pentecost used the symbols of wind and fire to help them explain what they had experienced on that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Another symbol that has been used to describe/explain the Holy Spirit is ‘breath’. The Holy Spirit is sometimes referred to as ‘The Breath of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Light" panose="020F03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Light" panose="020F0302020204030204" pitchFamily="34" charset="0"/>
                <a:cs typeface="Times New Roman" panose="02020603050405020304" pitchFamily="18" charset="0"/>
              </a:rPr>
              <a:t>On the screen you will see three examples of scripture passages that mention the Holy Spirit:</a:t>
            </a:r>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4</a:t>
            </a:fld>
            <a:endParaRPr lang="en-GB"/>
          </a:p>
        </p:txBody>
      </p:sp>
    </p:spTree>
    <p:extLst>
      <p:ext uri="{BB962C8B-B14F-4D97-AF65-F5344CB8AC3E}">
        <p14:creationId xmlns:p14="http://schemas.microsoft.com/office/powerpoint/2010/main" val="230060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take some time to think about the properties of fire, wind and breath. On a piece of paper write down as many words as you can think of to describe fire e.g. powerful, </a:t>
            </a:r>
          </a:p>
        </p:txBody>
      </p:sp>
      <p:sp>
        <p:nvSpPr>
          <p:cNvPr id="4" name="Slide Number Placeholder 3"/>
          <p:cNvSpPr>
            <a:spLocks noGrp="1"/>
          </p:cNvSpPr>
          <p:nvPr>
            <p:ph type="sldNum" sz="quarter" idx="5"/>
          </p:nvPr>
        </p:nvSpPr>
        <p:spPr/>
        <p:txBody>
          <a:bodyPr/>
          <a:lstStyle/>
          <a:p>
            <a:fld id="{F82AB66B-E387-447A-9CE8-93DD91C925C4}" type="slidenum">
              <a:rPr lang="en-GB" smtClean="0"/>
              <a:t>5</a:t>
            </a:fld>
            <a:endParaRPr lang="en-GB"/>
          </a:p>
        </p:txBody>
      </p:sp>
    </p:spTree>
    <p:extLst>
      <p:ext uri="{BB962C8B-B14F-4D97-AF65-F5344CB8AC3E}">
        <p14:creationId xmlns:p14="http://schemas.microsoft.com/office/powerpoint/2010/main" val="137138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do the same for wind. </a:t>
            </a:r>
          </a:p>
        </p:txBody>
      </p:sp>
      <p:sp>
        <p:nvSpPr>
          <p:cNvPr id="4" name="Slide Number Placeholder 3"/>
          <p:cNvSpPr>
            <a:spLocks noGrp="1"/>
          </p:cNvSpPr>
          <p:nvPr>
            <p:ph type="sldNum" sz="quarter" idx="5"/>
          </p:nvPr>
        </p:nvSpPr>
        <p:spPr/>
        <p:txBody>
          <a:bodyPr/>
          <a:lstStyle/>
          <a:p>
            <a:fld id="{F82AB66B-E387-447A-9CE8-93DD91C925C4}" type="slidenum">
              <a:rPr lang="en-GB" smtClean="0"/>
              <a:t>6</a:t>
            </a:fld>
            <a:endParaRPr lang="en-GB"/>
          </a:p>
        </p:txBody>
      </p:sp>
    </p:spTree>
    <p:extLst>
      <p:ext uri="{BB962C8B-B14F-4D97-AF65-F5344CB8AC3E}">
        <p14:creationId xmlns:p14="http://schemas.microsoft.com/office/powerpoint/2010/main" val="24144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same for breath.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back over the words that you have written. Think back to the scripture extracts we heard earlier: </a:t>
            </a:r>
            <a:r>
              <a:rPr lang="en-GB" sz="1200" dirty="0"/>
              <a:t>tongues of fire which spread out and touched each person there, strong wind blowing that filled the whole house.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Can you relate any of the words that you have written down to what you have been learning about the Holy Spirit? Take a few moments to think about that now.</a:t>
            </a:r>
          </a:p>
        </p:txBody>
      </p:sp>
      <p:sp>
        <p:nvSpPr>
          <p:cNvPr id="4" name="Slide Number Placeholder 3"/>
          <p:cNvSpPr>
            <a:spLocks noGrp="1"/>
          </p:cNvSpPr>
          <p:nvPr>
            <p:ph type="sldNum" sz="quarter" idx="5"/>
          </p:nvPr>
        </p:nvSpPr>
        <p:spPr/>
        <p:txBody>
          <a:bodyPr/>
          <a:lstStyle/>
          <a:p>
            <a:fld id="{F82AB66B-E387-447A-9CE8-93DD91C925C4}" type="slidenum">
              <a:rPr lang="en-GB" smtClean="0"/>
              <a:t>7</a:t>
            </a:fld>
            <a:endParaRPr lang="en-GB"/>
          </a:p>
        </p:txBody>
      </p:sp>
    </p:spTree>
    <p:extLst>
      <p:ext uri="{BB962C8B-B14F-4D97-AF65-F5344CB8AC3E}">
        <p14:creationId xmlns:p14="http://schemas.microsoft.com/office/powerpoint/2010/main" val="169937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Calibri Light" panose="020F0302020204030204" pitchFamily="34" charset="0"/>
              </a:rPr>
              <a:t>When the Gifts of the Holy Spirit are alive and working in us they begin to bear fruit in our lives. </a:t>
            </a:r>
          </a:p>
          <a:p>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8</a:t>
            </a:fld>
            <a:endParaRPr lang="en-GB"/>
          </a:p>
        </p:txBody>
      </p:sp>
    </p:spTree>
    <p:extLst>
      <p:ext uri="{BB962C8B-B14F-4D97-AF65-F5344CB8AC3E}">
        <p14:creationId xmlns:p14="http://schemas.microsoft.com/office/powerpoint/2010/main" val="211849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Calibri Light" panose="020F0302020204030204" pitchFamily="34" charset="0"/>
              </a:rPr>
              <a:t>This can be seen in our actions, the way we treat others and generally how we live our lives. These characteristics are known as the Fruits of the Holy Spirit. </a:t>
            </a:r>
            <a:endParaRPr lang="en-GB" dirty="0"/>
          </a:p>
        </p:txBody>
      </p:sp>
      <p:sp>
        <p:nvSpPr>
          <p:cNvPr id="4" name="Slide Number Placeholder 3"/>
          <p:cNvSpPr>
            <a:spLocks noGrp="1"/>
          </p:cNvSpPr>
          <p:nvPr>
            <p:ph type="sldNum" sz="quarter" idx="5"/>
          </p:nvPr>
        </p:nvSpPr>
        <p:spPr/>
        <p:txBody>
          <a:bodyPr/>
          <a:lstStyle/>
          <a:p>
            <a:fld id="{F82AB66B-E387-447A-9CE8-93DD91C925C4}" type="slidenum">
              <a:rPr lang="en-GB" smtClean="0"/>
              <a:t>9</a:t>
            </a:fld>
            <a:endParaRPr lang="en-GB"/>
          </a:p>
        </p:txBody>
      </p:sp>
    </p:spTree>
    <p:extLst>
      <p:ext uri="{BB962C8B-B14F-4D97-AF65-F5344CB8AC3E}">
        <p14:creationId xmlns:p14="http://schemas.microsoft.com/office/powerpoint/2010/main" val="129092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9BABB5-F1BE-43A8-933C-D7B2859CC67E}"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349787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9BABB5-F1BE-43A8-933C-D7B2859CC67E}"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107700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9BABB5-F1BE-43A8-933C-D7B2859CC67E}"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16224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092071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88180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517024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25572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34796-5CA7-4443-9901-AE81FE671FC0}"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662176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34796-5CA7-4443-9901-AE81FE671FC0}"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804735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34796-5CA7-4443-9901-AE81FE671FC0}"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85356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15002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9BABB5-F1BE-43A8-933C-D7B2859CC67E}"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317544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417657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499519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30573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ECD-4213-4C4B-A550-A20335A12F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1AC2B78-9014-4095-BFF2-09935D9729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265C2-0F16-4F7D-AC67-CF8D2475E4C5}"/>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B2D5E905-1E43-4190-943B-3C027C3F6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714D-56EF-43D8-93DF-83906E395B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623491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7E7D-3875-4596-AA49-6BDB39FA1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D0DEF-2E90-4A27-89C1-D1ED2DAB2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F63A2-A3D5-456B-8D08-4B32E119D90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47D765A-E2F9-4CE0-AAB9-9CA21E06A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FE47B-D249-4AE1-85C7-033EC686C401}"/>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739390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DC4E-2842-48DE-A2B7-FD4D13515973}"/>
              </a:ext>
            </a:extLst>
          </p:cNvPr>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903E0C-D911-40E3-A1DA-C20E71A47B65}"/>
              </a:ext>
            </a:extLst>
          </p:cNvPr>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774D-3E53-472B-96DE-18F2C70C621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F2D149F0-34F5-461C-8122-B0D46D3BB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B6DEA-6B61-49E0-938D-877DAE8E15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821919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C98D-A7DD-47C2-A6AC-E1CE2201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ABECD-8B0A-4880-9FAE-3973810800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1CA30-0908-4F8E-A0D0-7CD1CD60B9B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DC8A57-62CE-46CA-BAE7-5DC54606F11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D677087D-5313-4DE7-BCB3-906350618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C1754-EED5-4DB1-B29A-0E84ABF6E40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557827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F972-074C-4627-BC5C-362C3F55D56C}"/>
              </a:ext>
            </a:extLst>
          </p:cNvPr>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EEE70-85F6-4610-AD74-1E5764D8F28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1F0AF-F9C6-46E4-A0AC-257BBDF2776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BD24F9-885B-440B-9B29-9367FD20F064}"/>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5BB0D-F034-439F-8A73-D22755D6C8B4}"/>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48E2B2-750F-49B6-8BDE-A4D5BB0D9FB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8" name="Footer Placeholder 7">
            <a:extLst>
              <a:ext uri="{FF2B5EF4-FFF2-40B4-BE49-F238E27FC236}">
                <a16:creationId xmlns:a16="http://schemas.microsoft.com/office/drawing/2014/main" id="{83C2D541-41DB-48E0-982E-35DE795518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7FB45E-A8C6-4174-9027-D01BF2E81B9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3871215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F2CE-B8DA-4D38-A792-2498CB256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A6776D-227A-4CB6-8958-FEA8D6A77E7A}"/>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4" name="Footer Placeholder 3">
            <a:extLst>
              <a:ext uri="{FF2B5EF4-FFF2-40B4-BE49-F238E27FC236}">
                <a16:creationId xmlns:a16="http://schemas.microsoft.com/office/drawing/2014/main" id="{EBD8A544-8B00-4283-BADB-14519855B8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FE174E-338E-41D2-9CE9-33725FEC320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572041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E21AB-302D-4F16-85E8-9D9B81300A50}"/>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3" name="Footer Placeholder 2">
            <a:extLst>
              <a:ext uri="{FF2B5EF4-FFF2-40B4-BE49-F238E27FC236}">
                <a16:creationId xmlns:a16="http://schemas.microsoft.com/office/drawing/2014/main" id="{BACCAB94-2B9C-4B37-A61B-CCFA2DC71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B8A50F-C8BC-49ED-9A06-EA0F265B5FC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9092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BABB5-F1BE-43A8-933C-D7B2859CC67E}"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4242180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B18-AE29-4B79-9F78-37129CCB00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942056-A0DE-4C2C-A9EB-5DAD85A33025}"/>
              </a:ext>
            </a:extLst>
          </p:cNvPr>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26C537-F0B5-44D4-AC9B-CAEE733625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B0D6AE-0F30-47D3-B3FE-C427C6ABB487}"/>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30223C18-40C3-43FC-BD29-81C884D05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9D61-8E7D-4AAF-939C-163594A9A930}"/>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72210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99B-D8D6-4B39-B0C4-6637894038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0CFF30-F478-4BE9-978F-5055622DD812}"/>
              </a:ext>
            </a:extLst>
          </p:cNvPr>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6344794-0B12-43AA-A505-1C3EB0925A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94716E-2616-4791-9004-E714E2A0320F}"/>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6" name="Footer Placeholder 5">
            <a:extLst>
              <a:ext uri="{FF2B5EF4-FFF2-40B4-BE49-F238E27FC236}">
                <a16:creationId xmlns:a16="http://schemas.microsoft.com/office/drawing/2014/main" id="{634382ED-C3DA-4E47-B020-EDAC85B1A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3FE4F-CCA5-43E3-8432-CBBCAFC4940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4002668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9C4-04AA-4D8F-8E95-20A726B832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309DDE-2075-46C5-8618-CD14965A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F0AE8-D788-4C74-96B0-0309538647A2}"/>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199FDD1F-DCC6-4C1A-86CC-1A6EB9331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0F467-D764-4D6C-BFD1-AA34C559C63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438372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69F7E-7828-470C-A6F7-5A9D50CB1450}"/>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8DFC5-DA23-4AB5-959B-B879A3219E6C}"/>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23DA-24B0-41D1-8967-9BECDEDBD826}"/>
              </a:ext>
            </a:extLst>
          </p:cNvPr>
          <p:cNvSpPr>
            <a:spLocks noGrp="1"/>
          </p:cNvSpPr>
          <p:nvPr>
            <p:ph type="dt" sz="half" idx="10"/>
          </p:nvPr>
        </p:nvSpPr>
        <p:spPr/>
        <p:txBody>
          <a:body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929DE66E-7971-40FF-8E5A-95E814F887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0D89B-C64B-4632-8D8A-679602C1B46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70037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9BABB5-F1BE-43A8-933C-D7B2859CC67E}"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11756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9BABB5-F1BE-43A8-933C-D7B2859CC67E}"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238571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9BABB5-F1BE-43A8-933C-D7B2859CC67E}"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2834829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BABB5-F1BE-43A8-933C-D7B2859CC67E}"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4358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BABB5-F1BE-43A8-933C-D7B2859CC67E}"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104367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BABB5-F1BE-43A8-933C-D7B2859CC67E}"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3092C3-8509-4ADB-ADED-865029870A3D}" type="slidenum">
              <a:rPr lang="en-GB" smtClean="0"/>
              <a:t>‹#›</a:t>
            </a:fld>
            <a:endParaRPr lang="en-GB"/>
          </a:p>
        </p:txBody>
      </p:sp>
    </p:spTree>
    <p:extLst>
      <p:ext uri="{BB962C8B-B14F-4D97-AF65-F5344CB8AC3E}">
        <p14:creationId xmlns:p14="http://schemas.microsoft.com/office/powerpoint/2010/main" val="186336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40000" b="-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BABB5-F1BE-43A8-933C-D7B2859CC67E}" type="datetimeFigureOut">
              <a:rPr lang="en-GB" smtClean="0"/>
              <a:t>04/05/2021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092C3-8509-4ADB-ADED-865029870A3D}" type="slidenum">
              <a:rPr lang="en-GB" smtClean="0"/>
              <a:t>‹#›</a:t>
            </a:fld>
            <a:endParaRPr lang="en-GB"/>
          </a:p>
        </p:txBody>
      </p:sp>
    </p:spTree>
    <p:extLst>
      <p:ext uri="{BB962C8B-B14F-4D97-AF65-F5344CB8AC3E}">
        <p14:creationId xmlns:p14="http://schemas.microsoft.com/office/powerpoint/2010/main" val="256046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l="3000" t="33000" r="5000" b="2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34796-5CA7-4443-9901-AE81FE671FC0}" type="datetimeFigureOut">
              <a:rPr lang="en-GB" smtClean="0"/>
              <a:t>04/05/2021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AC3C7-4B64-42A2-BC35-19C0A548DBEF}" type="slidenum">
              <a:rPr lang="en-GB" smtClean="0"/>
              <a:t>‹#›</a:t>
            </a:fld>
            <a:endParaRPr lang="en-GB"/>
          </a:p>
        </p:txBody>
      </p:sp>
    </p:spTree>
    <p:extLst>
      <p:ext uri="{BB962C8B-B14F-4D97-AF65-F5344CB8AC3E}">
        <p14:creationId xmlns:p14="http://schemas.microsoft.com/office/powerpoint/2010/main" val="353814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05EA9-47AB-4ED9-93D7-3666A50229C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59CF2D-2E2E-441C-8E3A-84EC2C0C864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385CB-A148-436B-9E1D-4E43F37B9E18}"/>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1B13F1-B5B3-439C-A890-75D314FCA55E}" type="datetimeFigureOut">
              <a:rPr lang="en-GB" smtClean="0"/>
              <a:t>04/05/2021</a:t>
            </a:fld>
            <a:endParaRPr lang="en-GB"/>
          </a:p>
        </p:txBody>
      </p:sp>
      <p:sp>
        <p:nvSpPr>
          <p:cNvPr id="5" name="Footer Placeholder 4">
            <a:extLst>
              <a:ext uri="{FF2B5EF4-FFF2-40B4-BE49-F238E27FC236}">
                <a16:creationId xmlns:a16="http://schemas.microsoft.com/office/drawing/2014/main" id="{60B3A5EE-A692-4884-A117-3826C8AA73A4}"/>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7EFC4-4329-456D-93AB-86EBF1EDD9F4}"/>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484731-359F-461F-8EA7-46DE372949DB}" type="slidenum">
              <a:rPr lang="en-GB" smtClean="0"/>
              <a:t>‹#›</a:t>
            </a:fld>
            <a:endParaRPr lang="en-GB"/>
          </a:p>
        </p:txBody>
      </p:sp>
    </p:spTree>
    <p:extLst>
      <p:ext uri="{BB962C8B-B14F-4D97-AF65-F5344CB8AC3E}">
        <p14:creationId xmlns:p14="http://schemas.microsoft.com/office/powerpoint/2010/main" val="23130171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8.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gi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lose-up of a painting&#10;&#10;Description automatically generated with low confidence">
            <a:extLst>
              <a:ext uri="{FF2B5EF4-FFF2-40B4-BE49-F238E27FC236}">
                <a16:creationId xmlns:a16="http://schemas.microsoft.com/office/drawing/2014/main" id="{BA3BF1BA-6076-43BA-A8E5-094159B30DE9}"/>
              </a:ext>
            </a:extLst>
          </p:cNvPr>
          <p:cNvPicPr>
            <a:picLocks noChangeAspect="1"/>
          </p:cNvPicPr>
          <p:nvPr/>
        </p:nvPicPr>
        <p:blipFill rotWithShape="1">
          <a:blip r:embed="rId5">
            <a:extLst>
              <a:ext uri="{28A0092B-C50C-407E-A947-70E740481C1C}">
                <a14:useLocalDpi xmlns:a14="http://schemas.microsoft.com/office/drawing/2010/main" val="0"/>
              </a:ext>
            </a:extLst>
          </a:blip>
          <a:srcRect l="22888" t="9091" r="29928" b="1"/>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BA3AED1-1E4C-4D5D-B4BF-3E7C06B7BB61}"/>
              </a:ext>
            </a:extLst>
          </p:cNvPr>
          <p:cNvSpPr>
            <a:spLocks noGrp="1"/>
          </p:cNvSpPr>
          <p:nvPr>
            <p:ph type="ctrTitle"/>
          </p:nvPr>
        </p:nvSpPr>
        <p:spPr>
          <a:xfrm>
            <a:off x="358485" y="1122363"/>
            <a:ext cx="3674896" cy="3204134"/>
          </a:xfrm>
        </p:spPr>
        <p:txBody>
          <a:bodyPr anchor="b">
            <a:normAutofit/>
          </a:bodyPr>
          <a:lstStyle/>
          <a:p>
            <a:pPr algn="l"/>
            <a:r>
              <a:rPr lang="en-GB" sz="4800" dirty="0"/>
              <a:t>Confirmation</a:t>
            </a:r>
          </a:p>
        </p:txBody>
      </p:sp>
      <p:sp>
        <p:nvSpPr>
          <p:cNvPr id="3" name="Subtitle 2">
            <a:extLst>
              <a:ext uri="{FF2B5EF4-FFF2-40B4-BE49-F238E27FC236}">
                <a16:creationId xmlns:a16="http://schemas.microsoft.com/office/drawing/2014/main" id="{83CF904C-F54F-4A4B-9568-338B0A51F361}"/>
              </a:ext>
            </a:extLst>
          </p:cNvPr>
          <p:cNvSpPr>
            <a:spLocks noGrp="1"/>
          </p:cNvSpPr>
          <p:nvPr>
            <p:ph type="subTitle" idx="1"/>
          </p:nvPr>
        </p:nvSpPr>
        <p:spPr>
          <a:xfrm>
            <a:off x="358485" y="4872922"/>
            <a:ext cx="4213515" cy="1208141"/>
          </a:xfrm>
        </p:spPr>
        <p:txBody>
          <a:bodyPr>
            <a:normAutofit/>
          </a:bodyPr>
          <a:lstStyle/>
          <a:p>
            <a:pPr algn="l"/>
            <a:r>
              <a:rPr lang="en-GB" sz="2400" dirty="0"/>
              <a:t>Pupil Catechesis Session Three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Text&#10;&#10;Description automatically generated">
            <a:extLst>
              <a:ext uri="{FF2B5EF4-FFF2-40B4-BE49-F238E27FC236}">
                <a16:creationId xmlns:a16="http://schemas.microsoft.com/office/drawing/2014/main" id="{3869E82E-303A-4F78-A9AD-AC53FCF5C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76" y="91684"/>
            <a:ext cx="2172425" cy="876822"/>
          </a:xfrm>
          <a:prstGeom prst="rect">
            <a:avLst/>
          </a:prstGeom>
        </p:spPr>
      </p:pic>
      <p:pic>
        <p:nvPicPr>
          <p:cNvPr id="5" name="Audio 4">
            <a:hlinkClick r:id="" action="ppaction://media"/>
            <a:extLst>
              <a:ext uri="{FF2B5EF4-FFF2-40B4-BE49-F238E27FC236}">
                <a16:creationId xmlns:a16="http://schemas.microsoft.com/office/drawing/2014/main" id="{0CA52CBC-57C6-4174-8240-E091F7691F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87902646"/>
      </p:ext>
    </p:extLst>
  </p:cSld>
  <p:clrMapOvr>
    <a:masterClrMapping/>
  </p:clrMapOvr>
  <mc:AlternateContent xmlns:mc="http://schemas.openxmlformats.org/markup-compatibility/2006">
    <mc:Choice xmlns:p14="http://schemas.microsoft.com/office/powerpoint/2010/main" Requires="p14">
      <p:transition spd="slow" p14:dur="2000" advTm="9181"/>
    </mc:Choice>
    <mc:Fallback>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790AD-74B6-4039-9D1F-012565070D0D}"/>
              </a:ext>
            </a:extLst>
          </p:cNvPr>
          <p:cNvPicPr>
            <a:picLocks noChangeAspect="1"/>
          </p:cNvPicPr>
          <p:nvPr/>
        </p:nvPicPr>
        <p:blipFill>
          <a:blip r:embed="rId5"/>
          <a:stretch>
            <a:fillRect/>
          </a:stretch>
        </p:blipFill>
        <p:spPr>
          <a:xfrm>
            <a:off x="755576" y="260648"/>
            <a:ext cx="7710616" cy="6430211"/>
          </a:xfrm>
          <a:prstGeom prst="rect">
            <a:avLst/>
          </a:prstGeom>
        </p:spPr>
      </p:pic>
      <p:pic>
        <p:nvPicPr>
          <p:cNvPr id="4" name="Audio 3">
            <a:hlinkClick r:id="" action="ppaction://media"/>
            <a:extLst>
              <a:ext uri="{FF2B5EF4-FFF2-40B4-BE49-F238E27FC236}">
                <a16:creationId xmlns:a16="http://schemas.microsoft.com/office/drawing/2014/main" id="{0087F056-23F9-44A7-8857-27AF1E5A4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3509362"/>
      </p:ext>
    </p:extLst>
  </p:cSld>
  <p:clrMapOvr>
    <a:masterClrMapping/>
  </p:clrMapOvr>
  <mc:AlternateContent xmlns:mc="http://schemas.openxmlformats.org/markup-compatibility/2006">
    <mc:Choice xmlns:p14="http://schemas.microsoft.com/office/powerpoint/2010/main" Requires="p14">
      <p:transition spd="slow" p14:dur="2000" advTm="25784"/>
    </mc:Choice>
    <mc:Fallback>
      <p:transition spd="slow" advTm="2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76456" cy="3412975"/>
          </a:xfrm>
        </p:spPr>
        <p:txBody>
          <a:bodyPr>
            <a:normAutofit fontScale="85000" lnSpcReduction="20000"/>
          </a:bodyPr>
          <a:lstStyle/>
          <a:p>
            <a:pPr marL="0" indent="0" algn="ctr">
              <a:buNone/>
            </a:pPr>
            <a:r>
              <a:rPr lang="en-GB" sz="2800" dirty="0"/>
              <a:t>Breathe in me, O Holy Spirit, that my thoughts </a:t>
            </a:r>
          </a:p>
          <a:p>
            <a:pPr marL="0" indent="0" algn="ctr">
              <a:buNone/>
            </a:pPr>
            <a:r>
              <a:rPr lang="en-GB" sz="2800" dirty="0"/>
              <a:t>may all be holy. </a:t>
            </a:r>
            <a:endParaRPr lang="en-GB" sz="2800" b="1" i="1" dirty="0"/>
          </a:p>
          <a:p>
            <a:pPr marL="0" indent="0" algn="ctr">
              <a:buNone/>
            </a:pPr>
            <a:r>
              <a:rPr lang="en-GB" sz="2800" dirty="0"/>
              <a:t>Act in me, O Holy Spirit, that my work too, may be holy. </a:t>
            </a:r>
            <a:endParaRPr lang="en-GB" sz="2800" b="1" i="1" dirty="0"/>
          </a:p>
          <a:p>
            <a:pPr marL="0" indent="0" algn="ctr">
              <a:buNone/>
            </a:pPr>
            <a:r>
              <a:rPr lang="en-GB" sz="2800" dirty="0"/>
              <a:t>Draw my heart, O Holy Spirit, that I love but what is holy.</a:t>
            </a:r>
            <a:endParaRPr lang="en-GB" sz="2800" b="1" i="1" dirty="0"/>
          </a:p>
          <a:p>
            <a:pPr marL="0" indent="0" algn="ctr">
              <a:buNone/>
            </a:pPr>
            <a:r>
              <a:rPr lang="en-GB" sz="2800" dirty="0"/>
              <a:t>Strengthen me, O Holy Spirit, to defend all that is holy.</a:t>
            </a:r>
            <a:endParaRPr lang="en-GB" sz="2800" b="1" i="1" dirty="0"/>
          </a:p>
          <a:p>
            <a:pPr marL="0" indent="0" algn="ctr">
              <a:buNone/>
            </a:pPr>
            <a:r>
              <a:rPr lang="en-GB" sz="2800" dirty="0"/>
              <a:t>Guard me, then, O Holy Spirit that I may always be holy. </a:t>
            </a:r>
            <a:endParaRPr lang="en-GB" sz="2800" b="1" i="1" dirty="0"/>
          </a:p>
          <a:p>
            <a:pPr marL="0" indent="0" algn="ctr">
              <a:buNone/>
            </a:pPr>
            <a:r>
              <a:rPr lang="en-GB" sz="2800" dirty="0"/>
              <a:t>Amen.</a:t>
            </a:r>
          </a:p>
          <a:p>
            <a:pPr marL="0" indent="0" algn="ctr">
              <a:buNone/>
            </a:pPr>
            <a:endParaRPr lang="en-GB" sz="2800" b="1" i="1" dirty="0"/>
          </a:p>
          <a:p>
            <a:pPr marL="0" indent="0" algn="ctr">
              <a:buNone/>
            </a:pPr>
            <a:r>
              <a:rPr lang="en-GB" sz="2800" b="1" i="1" dirty="0"/>
              <a:t>Glory be to the Father…</a:t>
            </a:r>
          </a:p>
          <a:p>
            <a:pPr marL="0" indent="0" algn="ctr">
              <a:buNone/>
            </a:pPr>
            <a:endParaRPr lang="en-GB" sz="2800" dirty="0"/>
          </a:p>
        </p:txBody>
      </p:sp>
      <p:pic>
        <p:nvPicPr>
          <p:cNvPr id="4" name="Audio 3">
            <a:hlinkClick r:id="" action="ppaction://media"/>
            <a:extLst>
              <a:ext uri="{FF2B5EF4-FFF2-40B4-BE49-F238E27FC236}">
                <a16:creationId xmlns:a16="http://schemas.microsoft.com/office/drawing/2014/main" id="{EA6B3AA8-FA63-4F69-B782-EEC2AC52B7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66456570"/>
      </p:ext>
    </p:extLst>
  </p:cSld>
  <p:clrMapOvr>
    <a:masterClrMapping/>
  </p:clrMapOvr>
  <mc:AlternateContent xmlns:mc="http://schemas.openxmlformats.org/markup-compatibility/2006">
    <mc:Choice xmlns:p14="http://schemas.microsoft.com/office/powerpoint/2010/main" Requires="p14">
      <p:transition spd="slow" p14:dur="2000" advTm="52742"/>
    </mc:Choice>
    <mc:Fallback>
      <p:transition spd="slow" advTm="5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8878"/>
            <a:ext cx="4450080" cy="5161879"/>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85725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4216546" y="1429159"/>
            <a:ext cx="4237012" cy="2399897"/>
          </a:xfrm>
        </p:spPr>
        <p:txBody>
          <a:bodyPr vert="horz" lIns="68580" tIns="34290" rIns="68580" bIns="34290" rtlCol="0" anchor="b">
            <a:normAutofit/>
          </a:bodyPr>
          <a:lstStyle/>
          <a:p>
            <a:r>
              <a:rPr lang="en-US" sz="4950">
                <a:solidFill>
                  <a:srgbClr val="FFFFFF"/>
                </a:solidFill>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2" y="3889727"/>
            <a:ext cx="3977640" cy="13716"/>
          </a:xfrm>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368" y="4708"/>
                  <a:pt x="3977977" y="7132"/>
                  <a:pt x="3977640" y="13716"/>
                </a:cubicBezTo>
                <a:cubicBezTo>
                  <a:pt x="3757007" y="27457"/>
                  <a:pt x="3469003" y="-9684"/>
                  <a:pt x="3314700" y="13716"/>
                </a:cubicBezTo>
                <a:cubicBezTo>
                  <a:pt x="3160397" y="37116"/>
                  <a:pt x="2914663" y="14940"/>
                  <a:pt x="2771089" y="13716"/>
                </a:cubicBezTo>
                <a:cubicBezTo>
                  <a:pt x="2627515" y="12492"/>
                  <a:pt x="2417576" y="37462"/>
                  <a:pt x="2227478" y="13716"/>
                </a:cubicBezTo>
                <a:cubicBezTo>
                  <a:pt x="2037380" y="-10030"/>
                  <a:pt x="1775246" y="-6604"/>
                  <a:pt x="1524762" y="13716"/>
                </a:cubicBezTo>
                <a:cubicBezTo>
                  <a:pt x="1274278" y="34036"/>
                  <a:pt x="1225405" y="42368"/>
                  <a:pt x="941375" y="13716"/>
                </a:cubicBezTo>
                <a:cubicBezTo>
                  <a:pt x="657345" y="-14936"/>
                  <a:pt x="468340" y="53279"/>
                  <a:pt x="0" y="13716"/>
                </a:cubicBezTo>
                <a:cubicBezTo>
                  <a:pt x="-460" y="10837"/>
                  <a:pt x="38" y="6680"/>
                  <a:pt x="0" y="0"/>
                </a:cubicBezTo>
                <a:close/>
              </a:path>
              <a:path w="3977640" h="13716"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970" y="3019"/>
                  <a:pt x="3977124" y="10425"/>
                  <a:pt x="3977640" y="13716"/>
                </a:cubicBezTo>
                <a:cubicBezTo>
                  <a:pt x="3733612" y="39454"/>
                  <a:pt x="3504694" y="30132"/>
                  <a:pt x="3314700" y="13716"/>
                </a:cubicBezTo>
                <a:cubicBezTo>
                  <a:pt x="3124706" y="-2700"/>
                  <a:pt x="2970848" y="36656"/>
                  <a:pt x="2771089" y="13716"/>
                </a:cubicBezTo>
                <a:cubicBezTo>
                  <a:pt x="2571330" y="-9224"/>
                  <a:pt x="2374617" y="28009"/>
                  <a:pt x="2108149" y="13716"/>
                </a:cubicBezTo>
                <a:cubicBezTo>
                  <a:pt x="1841681" y="-577"/>
                  <a:pt x="1730147" y="-11759"/>
                  <a:pt x="1445209" y="13716"/>
                </a:cubicBezTo>
                <a:cubicBezTo>
                  <a:pt x="1160271" y="39191"/>
                  <a:pt x="1128446" y="26409"/>
                  <a:pt x="822046" y="13716"/>
                </a:cubicBezTo>
                <a:cubicBezTo>
                  <a:pt x="515646" y="1023"/>
                  <a:pt x="401539" y="43636"/>
                  <a:pt x="0" y="13716"/>
                </a:cubicBezTo>
                <a:cubicBezTo>
                  <a:pt x="-114" y="7033"/>
                  <a:pt x="103" y="3429"/>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BEF2C496-1370-422C-8034-125765429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5295027"/>
      </p:ext>
    </p:extLst>
  </p:cSld>
  <p:clrMapOvr>
    <a:masterClrMapping/>
  </p:clrMapOvr>
  <mc:AlternateContent xmlns:mc="http://schemas.openxmlformats.org/markup-compatibility/2006">
    <mc:Choice xmlns:p14="http://schemas.microsoft.com/office/powerpoint/2010/main" Requires="p14">
      <p:transition spd="slow" p14:dur="2000" advTm="138447"/>
    </mc:Choice>
    <mc:Fallback>
      <p:transition spd="slow" advTm="13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80728"/>
            <a:ext cx="8229600" cy="4525963"/>
          </a:xfrm>
        </p:spPr>
        <p:txBody>
          <a:bodyPr>
            <a:normAutofit/>
          </a:bodyPr>
          <a:lstStyle/>
          <a:p>
            <a:pPr marL="0" lvl="0" indent="0">
              <a:buNone/>
            </a:pPr>
            <a:r>
              <a:rPr lang="en-GB" dirty="0">
                <a:latin typeface="Calibri Light" panose="020F0302020204030204" pitchFamily="34" charset="0"/>
                <a:cs typeface="Calibri Light" panose="020F0302020204030204" pitchFamily="34" charset="0"/>
              </a:rPr>
              <a:t>In today’s session we will: </a:t>
            </a:r>
          </a:p>
          <a:p>
            <a:pPr marL="0" lvl="0" indent="0">
              <a:buNone/>
            </a:pPr>
            <a:r>
              <a:rPr lang="en-GB" dirty="0">
                <a:latin typeface="Calibri Light" panose="020F0302020204030204" pitchFamily="34" charset="0"/>
                <a:cs typeface="Calibri Light" panose="020F0302020204030204" pitchFamily="34" charset="0"/>
              </a:rPr>
              <a:t> </a:t>
            </a: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explore the ways that the Holy Spirit is represented in scripture and art</a:t>
            </a:r>
          </a:p>
          <a:p>
            <a:pPr marL="0" lvl="0" indent="0">
              <a:buNone/>
            </a:pPr>
            <a:endParaRPr lang="en-GB"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 discover how the gifts and fruits of the Holy Spirit are present in our lives</a:t>
            </a:r>
          </a:p>
          <a:p>
            <a:pPr>
              <a:buFont typeface="Wingdings" panose="05000000000000000000" pitchFamily="2" charset="2"/>
              <a:buChar char="Ø"/>
            </a:pPr>
            <a:endParaRPr lang="en-GB" dirty="0"/>
          </a:p>
          <a:p>
            <a:pPr>
              <a:buFont typeface="Wingdings" panose="05000000000000000000" pitchFamily="2" charset="2"/>
              <a:buChar char="Ø"/>
            </a:pPr>
            <a:endParaRPr lang="en-GB" dirty="0"/>
          </a:p>
        </p:txBody>
      </p:sp>
      <p:pic>
        <p:nvPicPr>
          <p:cNvPr id="2" name="Audio 1">
            <a:hlinkClick r:id="" action="ppaction://media"/>
            <a:extLst>
              <a:ext uri="{FF2B5EF4-FFF2-40B4-BE49-F238E27FC236}">
                <a16:creationId xmlns:a16="http://schemas.microsoft.com/office/drawing/2014/main" id="{E81D894E-9608-45AD-864C-650D79CCB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2277684"/>
      </p:ext>
    </p:extLst>
  </p:cSld>
  <p:clrMapOvr>
    <a:masterClrMapping/>
  </p:clrMapOvr>
  <mc:AlternateContent xmlns:mc="http://schemas.openxmlformats.org/markup-compatibility/2006">
    <mc:Choice xmlns:p14="http://schemas.microsoft.com/office/powerpoint/2010/main" Requires="p14">
      <p:transition spd="slow" p14:dur="2000" advTm="21791"/>
    </mc:Choice>
    <mc:Fallback>
      <p:transition spd="slow" advTm="2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fontScale="77500" lnSpcReduction="20000"/>
          </a:bodyPr>
          <a:lstStyle/>
          <a:p>
            <a:pPr marL="0" indent="0">
              <a:buNone/>
            </a:pPr>
            <a:r>
              <a:rPr lang="en-GB" sz="3800" b="1" dirty="0"/>
              <a:t>Acts 2:3</a:t>
            </a:r>
            <a:endParaRPr lang="en-GB" sz="3800" dirty="0"/>
          </a:p>
          <a:p>
            <a:pPr marL="0" indent="0">
              <a:buNone/>
            </a:pPr>
            <a:r>
              <a:rPr lang="en-GB" sz="3800" dirty="0"/>
              <a:t>Then they saw what looked like tongues of fire which spread out and touched each person there</a:t>
            </a:r>
          </a:p>
          <a:p>
            <a:pPr marL="0" indent="0">
              <a:buNone/>
            </a:pPr>
            <a:r>
              <a:rPr lang="en-GB" sz="3800" dirty="0"/>
              <a:t> </a:t>
            </a:r>
          </a:p>
          <a:p>
            <a:pPr marL="0" indent="0">
              <a:buNone/>
            </a:pPr>
            <a:r>
              <a:rPr lang="en-GB" sz="3800" dirty="0"/>
              <a:t> </a:t>
            </a:r>
            <a:r>
              <a:rPr lang="en-GB" sz="3800" b="1" dirty="0"/>
              <a:t>Acts 2:2</a:t>
            </a:r>
          </a:p>
          <a:p>
            <a:pPr marL="0" indent="0">
              <a:buNone/>
            </a:pPr>
            <a:r>
              <a:rPr lang="en-GB" sz="3800" dirty="0"/>
              <a:t>Suddenly there was a noise from the sky which sounded like a strong wind blowing, and it filled the whole house where they were sitting.</a:t>
            </a:r>
          </a:p>
          <a:p>
            <a:pPr marL="0" indent="0">
              <a:buNone/>
            </a:pPr>
            <a:r>
              <a:rPr lang="en-GB" sz="3800" dirty="0"/>
              <a:t> </a:t>
            </a:r>
          </a:p>
          <a:p>
            <a:pPr marL="0" indent="0">
              <a:buNone/>
            </a:pPr>
            <a:r>
              <a:rPr lang="en-GB" sz="3800" dirty="0"/>
              <a:t> </a:t>
            </a:r>
            <a:r>
              <a:rPr lang="en-GB" sz="3800" b="1" dirty="0"/>
              <a:t>John 20:18-22 </a:t>
            </a:r>
          </a:p>
          <a:p>
            <a:pPr marL="0" indent="0">
              <a:buNone/>
            </a:pPr>
            <a:r>
              <a:rPr lang="en-GB" sz="3800" b="1" baseline="30000" dirty="0"/>
              <a:t> </a:t>
            </a:r>
            <a:r>
              <a:rPr lang="en-GB" sz="3800" dirty="0"/>
              <a:t>Then he breathed on them and said, “Receive the Holy Spirit.</a:t>
            </a:r>
          </a:p>
          <a:p>
            <a:pPr marL="0" indent="0">
              <a:buNone/>
            </a:pPr>
            <a:r>
              <a:rPr lang="en-GB" dirty="0"/>
              <a:t> </a:t>
            </a:r>
          </a:p>
          <a:p>
            <a:pPr marL="0" indent="0">
              <a:buNone/>
            </a:pPr>
            <a:endParaRPr lang="en-GB" dirty="0"/>
          </a:p>
        </p:txBody>
      </p:sp>
      <p:pic>
        <p:nvPicPr>
          <p:cNvPr id="2" name="Audio 1">
            <a:hlinkClick r:id="" action="ppaction://media"/>
            <a:extLst>
              <a:ext uri="{FF2B5EF4-FFF2-40B4-BE49-F238E27FC236}">
                <a16:creationId xmlns:a16="http://schemas.microsoft.com/office/drawing/2014/main" id="{D022C18F-45BB-40B0-84D5-8E1E25830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6225959"/>
      </p:ext>
    </p:extLst>
  </p:cSld>
  <p:clrMapOvr>
    <a:masterClrMapping/>
  </p:clrMapOvr>
  <mc:AlternateContent xmlns:mc="http://schemas.openxmlformats.org/markup-compatibility/2006">
    <mc:Choice xmlns:p14="http://schemas.microsoft.com/office/powerpoint/2010/main" Requires="p14">
      <p:transition spd="slow" p14:dur="2000" advTm="57525"/>
    </mc:Choice>
    <mc:Fallback>
      <p:transition spd="slow" advTm="5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0" y="3140968"/>
            <a:ext cx="5819761" cy="3877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85862" cy="37879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2492896"/>
            <a:ext cx="8229600" cy="1143000"/>
          </a:xfrm>
        </p:spPr>
        <p:txBody>
          <a:bodyPr>
            <a:noAutofit/>
          </a:bodyPr>
          <a:lstStyle/>
          <a:p>
            <a:r>
              <a:rPr lang="en-GB" sz="8000" dirty="0">
                <a:solidFill>
                  <a:schemeClr val="bg1"/>
                </a:solidFill>
                <a:latin typeface="Gabriola" panose="04040605051002020D02" pitchFamily="82" charset="0"/>
              </a:rPr>
              <a:t>Fire</a:t>
            </a:r>
          </a:p>
        </p:txBody>
      </p:sp>
      <p:pic>
        <p:nvPicPr>
          <p:cNvPr id="1030" name="Picture 6" descr="Image result for f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0"/>
            <a:ext cx="4063380" cy="701838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D98CF6C-CA1F-4A78-9FFA-29E1DB932C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17384391"/>
      </p:ext>
    </p:extLst>
  </p:cSld>
  <p:clrMapOvr>
    <a:masterClrMapping/>
  </p:clrMapOvr>
  <mc:AlternateContent xmlns:mc="http://schemas.openxmlformats.org/markup-compatibility/2006">
    <mc:Choice xmlns:p14="http://schemas.microsoft.com/office/powerpoint/2010/main" Requires="p14">
      <p:transition spd="slow" p14:dur="2000" advTm="41109"/>
    </mc:Choice>
    <mc:Fallback>
      <p:transition spd="slow" advTm="4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792" y="32647"/>
            <a:ext cx="3851920" cy="6858000"/>
          </a:xfrm>
          <a:prstGeom prst="rect">
            <a:avLst/>
          </a:prstGeom>
        </p:spPr>
      </p:pic>
      <p:pic>
        <p:nvPicPr>
          <p:cNvPr id="2050" name="Picture 2" descr="Image result for wi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40" y="0"/>
            <a:ext cx="5976427" cy="3984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41" y="3501008"/>
            <a:ext cx="5976427" cy="4482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3546" y="0"/>
            <a:ext cx="7772400" cy="1362075"/>
          </a:xfrm>
        </p:spPr>
        <p:txBody>
          <a:bodyPr>
            <a:normAutofit/>
          </a:bodyPr>
          <a:lstStyle/>
          <a:p>
            <a:pPr algn="ctr"/>
            <a:r>
              <a:rPr lang="en-GB" sz="5400" dirty="0">
                <a:solidFill>
                  <a:schemeClr val="bg1"/>
                </a:solidFill>
                <a:effectLst>
                  <a:outerShdw blurRad="38100" dist="38100" dir="2700000" algn="tl">
                    <a:srgbClr val="000000">
                      <a:alpha val="43137"/>
                    </a:srgbClr>
                  </a:outerShdw>
                </a:effectLst>
                <a:latin typeface="Informal Roman" panose="030604020304060B0204" pitchFamily="66" charset="0"/>
              </a:rPr>
              <a:t>Wind</a:t>
            </a:r>
          </a:p>
        </p:txBody>
      </p:sp>
      <p:pic>
        <p:nvPicPr>
          <p:cNvPr id="3" name="Audio 2">
            <a:hlinkClick r:id="" action="ppaction://media"/>
            <a:extLst>
              <a:ext uri="{FF2B5EF4-FFF2-40B4-BE49-F238E27FC236}">
                <a16:creationId xmlns:a16="http://schemas.microsoft.com/office/drawing/2014/main" id="{5B3D84A5-4132-47D1-BB49-97A9D92C3B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78284795"/>
      </p:ext>
    </p:extLst>
  </p:cSld>
  <p:clrMapOvr>
    <a:masterClrMapping/>
  </p:clrMapOvr>
  <mc:AlternateContent xmlns:mc="http://schemas.openxmlformats.org/markup-compatibility/2006">
    <mc:Choice xmlns:p14="http://schemas.microsoft.com/office/powerpoint/2010/main" Requires="p14">
      <p:transition spd="slow" p14:dur="2000" advTm="24216"/>
    </mc:Choice>
    <mc:Fallback>
      <p:transition spd="slow" advTm="2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5">
            <a:extLst>
              <a:ext uri="{28A0092B-C50C-407E-A947-70E740481C1C}">
                <a14:useLocalDpi xmlns:a14="http://schemas.microsoft.com/office/drawing/2010/main" val="0"/>
              </a:ext>
            </a:extLst>
          </a:blip>
          <a:stretch>
            <a:fillRect/>
          </a:stretch>
        </p:blipFill>
        <p:spPr>
          <a:xfrm>
            <a:off x="0" y="1"/>
            <a:ext cx="4139952" cy="6858000"/>
          </a:xfrm>
          <a:prstGeom prst="rect">
            <a:avLst/>
          </a:prstGeom>
        </p:spPr>
      </p:pic>
      <p:pic>
        <p:nvPicPr>
          <p:cNvPr id="3074" name="Picture 2" descr="Image result for snorke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3406408"/>
            <a:ext cx="5148064" cy="386104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brea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Image result for brea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Image result for brea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386" y="-99693"/>
            <a:ext cx="6166372" cy="3648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15616" y="188640"/>
            <a:ext cx="8229600" cy="1143000"/>
          </a:xfrm>
        </p:spPr>
        <p:txBody>
          <a:bodyPr/>
          <a:lstStyle/>
          <a:p>
            <a:r>
              <a:rPr lang="en-GB" dirty="0">
                <a:solidFill>
                  <a:schemeClr val="bg1"/>
                </a:solidFill>
              </a:rPr>
              <a:t>Breath</a:t>
            </a:r>
          </a:p>
        </p:txBody>
      </p:sp>
      <p:pic>
        <p:nvPicPr>
          <p:cNvPr id="6" name="Audio 5">
            <a:hlinkClick r:id="" action="ppaction://media"/>
            <a:extLst>
              <a:ext uri="{FF2B5EF4-FFF2-40B4-BE49-F238E27FC236}">
                <a16:creationId xmlns:a16="http://schemas.microsoft.com/office/drawing/2014/main" id="{7DB0B69F-AC40-4B5E-899C-35823CDD21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22257759"/>
      </p:ext>
    </p:extLst>
  </p:cSld>
  <p:clrMapOvr>
    <a:masterClrMapping/>
  </p:clrMapOvr>
  <mc:AlternateContent xmlns:mc="http://schemas.openxmlformats.org/markup-compatibility/2006">
    <mc:Choice xmlns:p14="http://schemas.microsoft.com/office/powerpoint/2010/main" Requires="p14">
      <p:transition spd="slow" p14:dur="2000" advTm="58918"/>
    </mc:Choice>
    <mc:Fallback>
      <p:transition spd="slow" advTm="5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1CA3-F32B-41F6-B1A0-EC4623C5D7FB}"/>
              </a:ext>
            </a:extLst>
          </p:cNvPr>
          <p:cNvSpPr>
            <a:spLocks noGrp="1"/>
          </p:cNvSpPr>
          <p:nvPr>
            <p:ph type="title"/>
          </p:nvPr>
        </p:nvSpPr>
        <p:spPr>
          <a:xfrm>
            <a:off x="5598460" y="1783959"/>
            <a:ext cx="3065480" cy="2889114"/>
          </a:xfrm>
        </p:spPr>
        <p:txBody>
          <a:bodyPr vert="horz" lIns="91440" tIns="45720" rIns="91440" bIns="45720" rtlCol="0" anchor="b">
            <a:normAutofit/>
          </a:bodyPr>
          <a:lstStyle/>
          <a:p>
            <a:pPr>
              <a:lnSpc>
                <a:spcPct val="90000"/>
              </a:lnSpc>
            </a:pPr>
            <a:r>
              <a:rPr lang="en-US" sz="4700" dirty="0"/>
              <a:t>The Gifts of the Holy Spirit</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6DDD6932-3C44-4EDF-84D9-D1F7FAC933A8}"/>
              </a:ext>
            </a:extLst>
          </p:cNvPr>
          <p:cNvPicPr>
            <a:picLocks noChangeAspect="1"/>
          </p:cNvPicPr>
          <p:nvPr/>
        </p:nvPicPr>
        <p:blipFill rotWithShape="1">
          <a:blip r:embed="rId5">
            <a:extLst>
              <a:ext uri="{28A0092B-C50C-407E-A947-70E740481C1C}">
                <a14:useLocalDpi xmlns:a14="http://schemas.microsoft.com/office/drawing/2010/main" val="0"/>
              </a:ext>
            </a:extLst>
          </a:blip>
          <a:srcRect l="12122" r="5450"/>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Audio 6">
            <a:hlinkClick r:id="" action="ppaction://media"/>
            <a:extLst>
              <a:ext uri="{FF2B5EF4-FFF2-40B4-BE49-F238E27FC236}">
                <a16:creationId xmlns:a16="http://schemas.microsoft.com/office/drawing/2014/main" id="{D8FD684C-3C7F-48B1-A6F5-95AB7FC67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23335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659"/>
    </mc:Choice>
    <mc:Fallback>
      <p:transition spd="slow" advTm="1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2DDD-7BA5-426C-A429-1367F1202CE4}"/>
              </a:ext>
            </a:extLst>
          </p:cNvPr>
          <p:cNvSpPr>
            <a:spLocks noGrp="1"/>
          </p:cNvSpPr>
          <p:nvPr>
            <p:ph type="title"/>
          </p:nvPr>
        </p:nvSpPr>
        <p:spPr>
          <a:xfrm>
            <a:off x="5598460" y="1783959"/>
            <a:ext cx="3065480" cy="2889114"/>
          </a:xfrm>
        </p:spPr>
        <p:txBody>
          <a:bodyPr vert="horz" lIns="91440" tIns="45720" rIns="91440" bIns="45720" rtlCol="0" anchor="b">
            <a:normAutofit/>
          </a:bodyPr>
          <a:lstStyle/>
          <a:p>
            <a:pPr>
              <a:lnSpc>
                <a:spcPct val="90000"/>
              </a:lnSpc>
            </a:pPr>
            <a:r>
              <a:rPr lang="en-US" sz="4700" dirty="0"/>
              <a:t>Fruits of the Holy Spirit</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ext&#10;&#10;Description automatically generated">
            <a:extLst>
              <a:ext uri="{FF2B5EF4-FFF2-40B4-BE49-F238E27FC236}">
                <a16:creationId xmlns:a16="http://schemas.microsoft.com/office/drawing/2014/main" id="{AB48FAC7-FED1-4A46-AD00-A42A6E03600B}"/>
              </a:ext>
            </a:extLst>
          </p:cNvPr>
          <p:cNvPicPr>
            <a:picLocks noChangeAspect="1"/>
          </p:cNvPicPr>
          <p:nvPr/>
        </p:nvPicPr>
        <p:blipFill rotWithShape="1">
          <a:blip r:embed="rId5">
            <a:extLst>
              <a:ext uri="{28A0092B-C50C-407E-A947-70E740481C1C}">
                <a14:useLocalDpi xmlns:a14="http://schemas.microsoft.com/office/drawing/2010/main" val="0"/>
              </a:ext>
            </a:extLst>
          </a:blip>
          <a:srcRect l="1862" r="2058"/>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6" name="Audio 5">
            <a:hlinkClick r:id="" action="ppaction://media"/>
            <a:extLst>
              <a:ext uri="{FF2B5EF4-FFF2-40B4-BE49-F238E27FC236}">
                <a16:creationId xmlns:a16="http://schemas.microsoft.com/office/drawing/2014/main" id="{8B336AE6-BA58-43E9-A366-E5D2B3CC6F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5744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5660"/>
    </mc:Choice>
    <mc:Fallback>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1323</Words>
  <Application>Microsoft Office PowerPoint</Application>
  <PresentationFormat>On-screen Show (4:3)</PresentationFormat>
  <Paragraphs>96</Paragraphs>
  <Slides>11</Slides>
  <Notes>11</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Arial</vt:lpstr>
      <vt:lpstr>Calibri</vt:lpstr>
      <vt:lpstr>Calibri Light</vt:lpstr>
      <vt:lpstr>Footlight MT Light</vt:lpstr>
      <vt:lpstr>Gabriola</vt:lpstr>
      <vt:lpstr>Informal Roman</vt:lpstr>
      <vt:lpstr>system-ui</vt:lpstr>
      <vt:lpstr>Wingdings</vt:lpstr>
      <vt:lpstr>Office Theme</vt:lpstr>
      <vt:lpstr>1_Office Theme</vt:lpstr>
      <vt:lpstr>2_Office Theme</vt:lpstr>
      <vt:lpstr>Confirmation</vt:lpstr>
      <vt:lpstr>Time of Prayer</vt:lpstr>
      <vt:lpstr>PowerPoint Presentation</vt:lpstr>
      <vt:lpstr>PowerPoint Presentation</vt:lpstr>
      <vt:lpstr>Fire</vt:lpstr>
      <vt:lpstr>Wind</vt:lpstr>
      <vt:lpstr>Breath</vt:lpstr>
      <vt:lpstr>The Gifts of the Holy Spirit</vt:lpstr>
      <vt:lpstr>Fruits of the Holy Spirit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Holy Spirit</dc:title>
  <dc:creator>Joanna Sweeney</dc:creator>
  <cp:lastModifiedBy>Joanna Sweeney</cp:lastModifiedBy>
  <cp:revision>33</cp:revision>
  <cp:lastPrinted>2016-12-22T16:33:57Z</cp:lastPrinted>
  <dcterms:created xsi:type="dcterms:W3CDTF">2016-12-06T15:33:52Z</dcterms:created>
  <dcterms:modified xsi:type="dcterms:W3CDTF">2021-05-04T17:36:50Z</dcterms:modified>
</cp:coreProperties>
</file>