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4" r:id="rId8"/>
    <p:sldId id="265" r:id="rId9"/>
    <p:sldId id="266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Eucharistic sacrifice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Real Presence of Christ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8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The Sacrament of the Eucharist as Sacrifi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2041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8868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Sacrifice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114" y="2191656"/>
            <a:ext cx="5336110" cy="447040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Write down what the word 'sacrifice’ means to you.</a:t>
            </a:r>
          </a:p>
          <a:p>
            <a:pPr lvl="1"/>
            <a:r>
              <a:rPr lang="en-GB" dirty="0" smtClean="0"/>
              <a:t>Can you give any examples of sacrifice?</a:t>
            </a:r>
          </a:p>
          <a:p>
            <a:endParaRPr lang="en-GB" dirty="0"/>
          </a:p>
          <a:p>
            <a:r>
              <a:rPr lang="en-GB" dirty="0" smtClean="0"/>
              <a:t>We often associate the word ‘sacrifice’ with the practice of giving something up – making a sacrifice.</a:t>
            </a:r>
          </a:p>
          <a:p>
            <a:endParaRPr lang="en-GB" dirty="0"/>
          </a:p>
          <a:p>
            <a:r>
              <a:rPr lang="en-GB" dirty="0" smtClean="0"/>
              <a:t>But where did this idea come from?</a:t>
            </a:r>
          </a:p>
          <a:p>
            <a:endParaRPr lang="en-GB" dirty="0"/>
          </a:p>
          <a:p>
            <a:r>
              <a:rPr lang="en-GB" dirty="0" smtClean="0"/>
              <a:t>The Biblical concept of sacrifice means more than our common idea.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38" y="2011680"/>
            <a:ext cx="5641748" cy="4650377"/>
          </a:xfrm>
        </p:spPr>
      </p:pic>
    </p:spTree>
    <p:extLst>
      <p:ext uri="{BB962C8B-B14F-4D97-AF65-F5344CB8AC3E}">
        <p14:creationId xmlns:p14="http://schemas.microsoft.com/office/powerpoint/2010/main" val="14505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Abraham and Isaac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1679"/>
            <a:ext cx="4876800" cy="454877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4457" y="2011679"/>
            <a:ext cx="6212114" cy="4432663"/>
          </a:xfrm>
        </p:spPr>
        <p:txBody>
          <a:bodyPr/>
          <a:lstStyle/>
          <a:p>
            <a:r>
              <a:rPr lang="en-GB" dirty="0" smtClean="0"/>
              <a:t>Read Genesis 22:1-18</a:t>
            </a:r>
          </a:p>
          <a:p>
            <a:endParaRPr lang="en-GB" dirty="0"/>
          </a:p>
          <a:p>
            <a:pPr marL="685800" lvl="1" indent="-457200">
              <a:buFont typeface="+mj-lt"/>
              <a:buAutoNum type="arabicPeriod"/>
            </a:pPr>
            <a:r>
              <a:rPr lang="en-GB" dirty="0" smtClean="0"/>
              <a:t>What is Abraham required to do for the sacrifice?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GB" dirty="0" smtClean="0"/>
              <a:t>What details of the story remind us of the sacrifice of Jesus?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900912"/>
              </p:ext>
            </p:extLst>
          </p:nvPr>
        </p:nvGraphicFramePr>
        <p:xfrm>
          <a:off x="5747657" y="4522409"/>
          <a:ext cx="60089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4457"/>
                <a:gridCol w="300445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The only son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Victim</a:t>
                      </a:r>
                      <a:r>
                        <a:rPr lang="en-GB" baseline="0" dirty="0" smtClean="0"/>
                        <a:t> is innocent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The carrying of wood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Sacrifice on a hill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lamb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6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Passover Meal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Instituted whilst the Hebrews were slaves in Egypt.</a:t>
            </a:r>
          </a:p>
          <a:p>
            <a:r>
              <a:rPr lang="en-GB" dirty="0" smtClean="0"/>
              <a:t>A lamb should be sacrificed.</a:t>
            </a:r>
          </a:p>
          <a:p>
            <a:r>
              <a:rPr lang="en-GB" dirty="0" smtClean="0"/>
              <a:t>It should be eaten with unleavened bread and have its blood smeared on the doorposts.</a:t>
            </a:r>
          </a:p>
          <a:p>
            <a:r>
              <a:rPr lang="en-GB" dirty="0" smtClean="0"/>
              <a:t>This ensured that the angel of death would pass over the houses of the Hebrews.</a:t>
            </a:r>
          </a:p>
          <a:p>
            <a:r>
              <a:rPr lang="en-GB" dirty="0" smtClean="0"/>
              <a:t>This feast was to be celebrated every year as a remembrance.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12" y="1314995"/>
            <a:ext cx="5174474" cy="2438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49" y="3875314"/>
            <a:ext cx="3810000" cy="28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Last Supper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2" y="2518349"/>
            <a:ext cx="6820526" cy="30130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54" y="1993692"/>
            <a:ext cx="3889928" cy="4542019"/>
          </a:xfrm>
        </p:spPr>
      </p:pic>
      <p:sp>
        <p:nvSpPr>
          <p:cNvPr id="6" name="TextBox 5"/>
          <p:cNvSpPr txBox="1"/>
          <p:nvPr/>
        </p:nvSpPr>
        <p:spPr>
          <a:xfrm>
            <a:off x="284813" y="1993692"/>
            <a:ext cx="4691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Read Luke 22:14-23</a:t>
            </a:r>
            <a:endParaRPr lang="en-GB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06320"/>
            <a:ext cx="6895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smtClean="0"/>
              <a:t>Think:</a:t>
            </a:r>
          </a:p>
          <a:p>
            <a:r>
              <a:rPr lang="en-GB" sz="2200" dirty="0" smtClean="0"/>
              <a:t>What </a:t>
            </a:r>
            <a:r>
              <a:rPr lang="en-GB" sz="2200" dirty="0" smtClean="0"/>
              <a:t>elements make the Last Supper </a:t>
            </a:r>
            <a:r>
              <a:rPr lang="en-GB" sz="2200" dirty="0"/>
              <a:t>a</a:t>
            </a:r>
            <a:r>
              <a:rPr lang="en-GB" sz="2200" dirty="0" smtClean="0"/>
              <a:t> Passover meal?</a:t>
            </a:r>
          </a:p>
          <a:p>
            <a:r>
              <a:rPr lang="en-GB" sz="2200" dirty="0" smtClean="0"/>
              <a:t>How does the betrayal of Jesus </a:t>
            </a:r>
            <a:r>
              <a:rPr lang="en-GB" sz="2200" dirty="0" smtClean="0"/>
              <a:t>relate to the </a:t>
            </a:r>
            <a:r>
              <a:rPr lang="en-GB" sz="2200" dirty="0" smtClean="0"/>
              <a:t>Passover?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698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Temple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7" y="2008682"/>
            <a:ext cx="5201586" cy="460198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6085" y="1933732"/>
            <a:ext cx="5906125" cy="278817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practice of animal sacrifice continued throughout the history of Israel until the era of Christ.</a:t>
            </a:r>
          </a:p>
          <a:p>
            <a:r>
              <a:rPr lang="en-GB" dirty="0" smtClean="0"/>
              <a:t>The Jerusalem temple became the focus of Jewish worship and sacrifice.</a:t>
            </a:r>
          </a:p>
          <a:p>
            <a:r>
              <a:rPr lang="en-GB" dirty="0" smtClean="0"/>
              <a:t>The sacrifices were performed by a priest for the forgiveness of the sins of the people.</a:t>
            </a:r>
          </a:p>
          <a:p>
            <a:r>
              <a:rPr lang="en-GB" dirty="0" smtClean="0"/>
              <a:t>They were a sign of the people giving up their old sinful practices and returning to God.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66085" y="4691921"/>
            <a:ext cx="5936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Jesus answered them, “Destroy this temple, and in three days I will raise it up.” </a:t>
            </a:r>
            <a:r>
              <a:rPr lang="en-GB" sz="2000" dirty="0" smtClean="0">
                <a:solidFill>
                  <a:srgbClr val="FFFF00"/>
                </a:solidFill>
              </a:rPr>
              <a:t>The </a:t>
            </a:r>
            <a:r>
              <a:rPr lang="en-GB" sz="2000" dirty="0">
                <a:solidFill>
                  <a:srgbClr val="FFFF00"/>
                </a:solidFill>
              </a:rPr>
              <a:t>Jews then said, “It has taken forty-six years to build this temple, and will you raise it up in three days?” </a:t>
            </a:r>
            <a:r>
              <a:rPr lang="en-GB" sz="2000" dirty="0" smtClean="0">
                <a:solidFill>
                  <a:srgbClr val="FFFF00"/>
                </a:solidFill>
              </a:rPr>
              <a:t>But </a:t>
            </a:r>
            <a:r>
              <a:rPr lang="en-GB" sz="2000" dirty="0">
                <a:solidFill>
                  <a:srgbClr val="FFFF00"/>
                </a:solidFill>
              </a:rPr>
              <a:t>he spoke of the temple of his body</a:t>
            </a:r>
            <a:r>
              <a:rPr lang="en-GB" sz="2000" dirty="0" smtClean="0">
                <a:solidFill>
                  <a:srgbClr val="FFFF00"/>
                </a:solidFill>
              </a:rPr>
              <a:t>. (John 2:19-21)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crucifixion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872" y="2233534"/>
            <a:ext cx="5006716" cy="4167265"/>
          </a:xfrm>
        </p:spPr>
        <p:txBody>
          <a:bodyPr/>
          <a:lstStyle/>
          <a:p>
            <a:r>
              <a:rPr lang="en-GB" dirty="0" smtClean="0"/>
              <a:t>All at once, </a:t>
            </a:r>
            <a:r>
              <a:rPr lang="en-GB" dirty="0" smtClean="0">
                <a:solidFill>
                  <a:srgbClr val="FFFF00"/>
                </a:solidFill>
              </a:rPr>
              <a:t>Jesus is</a:t>
            </a:r>
            <a:r>
              <a:rPr lang="en-GB" dirty="0" smtClean="0"/>
              <a:t>: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The Temple </a:t>
            </a:r>
            <a:r>
              <a:rPr lang="en-GB" dirty="0" smtClean="0"/>
              <a:t>– the sacrifice takes place within His own body.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The Priest </a:t>
            </a:r>
            <a:r>
              <a:rPr lang="en-GB" dirty="0" smtClean="0"/>
              <a:t>– He offers the sacrifice to </a:t>
            </a:r>
            <a:r>
              <a:rPr lang="en-GB" dirty="0" smtClean="0"/>
              <a:t>God the Father.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The Sacrificial Victim </a:t>
            </a:r>
            <a:r>
              <a:rPr lang="en-GB" dirty="0" smtClean="0"/>
              <a:t>– He is the Lamb to be sacrificed.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59" y="2038663"/>
            <a:ext cx="5589041" cy="44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Sacrifice of the MASs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676" y="1944440"/>
            <a:ext cx="5111164" cy="3774189"/>
          </a:xfrm>
        </p:spPr>
        <p:txBody>
          <a:bodyPr/>
          <a:lstStyle/>
          <a:p>
            <a:r>
              <a:rPr lang="en-GB" dirty="0" smtClean="0"/>
              <a:t>What elements of the Mass reflect those of:</a:t>
            </a:r>
          </a:p>
          <a:p>
            <a:pPr lvl="1"/>
            <a:r>
              <a:rPr lang="en-GB" dirty="0" smtClean="0"/>
              <a:t>The Passover?</a:t>
            </a:r>
          </a:p>
          <a:p>
            <a:pPr lvl="1"/>
            <a:r>
              <a:rPr lang="en-GB" dirty="0" smtClean="0"/>
              <a:t>The Temple Sacrifice?</a:t>
            </a:r>
          </a:p>
          <a:p>
            <a:pPr lvl="1"/>
            <a:r>
              <a:rPr lang="en-GB" dirty="0" smtClean="0"/>
              <a:t>The Last Supper?</a:t>
            </a:r>
          </a:p>
          <a:p>
            <a:pPr lvl="1"/>
            <a:r>
              <a:rPr lang="en-GB" dirty="0" smtClean="0"/>
              <a:t>The Crucifixion?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 Mass is, in fact, a re-presentation of the sacrificial events of Christ’s life – what we call </a:t>
            </a:r>
            <a:r>
              <a:rPr lang="en-GB" dirty="0" smtClean="0">
                <a:solidFill>
                  <a:srgbClr val="FFFF00"/>
                </a:solidFill>
              </a:rPr>
              <a:t>‘The Paschal Mystery.’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56" y="1903751"/>
            <a:ext cx="3503711" cy="2936206"/>
          </a:xfrm>
          <a:prstGeom prst="rect">
            <a:avLst/>
          </a:prstGeom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23" y="2206632"/>
            <a:ext cx="2538308" cy="200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902" y="4585124"/>
            <a:ext cx="2233534" cy="17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40" y="4735026"/>
            <a:ext cx="3410744" cy="198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764607"/>
            <a:ext cx="600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“Do this </a:t>
            </a:r>
            <a:r>
              <a:rPr lang="en-GB" sz="2800" dirty="0" smtClean="0"/>
              <a:t>in memory of </a:t>
            </a:r>
            <a:r>
              <a:rPr lang="en-GB" sz="2800" dirty="0"/>
              <a:t>me</a:t>
            </a:r>
            <a:r>
              <a:rPr lang="en-GB" sz="2800" dirty="0" smtClean="0"/>
              <a:t>.” (</a:t>
            </a:r>
            <a:r>
              <a:rPr lang="en-GB" sz="2800" dirty="0" err="1" smtClean="0"/>
              <a:t>Lk</a:t>
            </a:r>
            <a:r>
              <a:rPr lang="en-GB" sz="2800" dirty="0" smtClean="0"/>
              <a:t> 22:18)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15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Memory of </a:t>
            </a:r>
            <a:r>
              <a:rPr lang="en-GB" smtClean="0"/>
              <a:t>Christ’s Sacrifice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793" y="2011679"/>
            <a:ext cx="6041037" cy="4494051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The Christian Community has always celebrated the memory in this way:</a:t>
            </a:r>
          </a:p>
          <a:p>
            <a:endParaRPr lang="en-GB" sz="2400" dirty="0"/>
          </a:p>
          <a:p>
            <a:r>
              <a:rPr lang="en-GB" sz="2400" dirty="0" smtClean="0"/>
              <a:t>“And </a:t>
            </a:r>
            <a:r>
              <a:rPr lang="en-GB" sz="2400" dirty="0"/>
              <a:t>they devoted themselves to the apostles’ teaching and fellowship, to </a:t>
            </a:r>
            <a:r>
              <a:rPr lang="en-GB" sz="2400" dirty="0">
                <a:solidFill>
                  <a:srgbClr val="FFFF00"/>
                </a:solidFill>
              </a:rPr>
              <a:t>the breaking of bread </a:t>
            </a:r>
            <a:r>
              <a:rPr lang="en-GB" sz="2400" dirty="0"/>
              <a:t>and the prayers</a:t>
            </a:r>
            <a:r>
              <a:rPr lang="en-GB" sz="2400" dirty="0" smtClean="0"/>
              <a:t>.” (Acts 2:42)</a:t>
            </a:r>
          </a:p>
          <a:p>
            <a:endParaRPr lang="en-GB" sz="2400" dirty="0"/>
          </a:p>
          <a:p>
            <a:r>
              <a:rPr lang="en-GB" sz="2400" dirty="0"/>
              <a:t>“And day by day, attending the temple together and breaking bread in their homes, they partook of food with glad and generous </a:t>
            </a:r>
            <a:r>
              <a:rPr lang="en-GB" sz="2400" dirty="0" smtClean="0"/>
              <a:t>hearts…” Acts 2:46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1" y="2188563"/>
            <a:ext cx="4482059" cy="4137285"/>
          </a:xfrm>
        </p:spPr>
      </p:pic>
    </p:spTree>
    <p:extLst>
      <p:ext uri="{BB962C8B-B14F-4D97-AF65-F5344CB8AC3E}">
        <p14:creationId xmlns:p14="http://schemas.microsoft.com/office/powerpoint/2010/main" val="15818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19</TotalTime>
  <Words>511</Words>
  <Application>Microsoft Office PowerPoint</Application>
  <PresentationFormat>Custom</PresentationFormat>
  <Paragraphs>61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Banded</vt:lpstr>
      <vt:lpstr>The Eucharistic sacrifice</vt:lpstr>
      <vt:lpstr>Sacrifice </vt:lpstr>
      <vt:lpstr>Abraham and Isaac</vt:lpstr>
      <vt:lpstr>The Passover Meal</vt:lpstr>
      <vt:lpstr>The Last Supper</vt:lpstr>
      <vt:lpstr>The Temple</vt:lpstr>
      <vt:lpstr>The crucifixion</vt:lpstr>
      <vt:lpstr>The Sacrifice of the MASs</vt:lpstr>
      <vt:lpstr>The Memory of Christ’s Sacrifice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Eucharistic sacrifice</dc:title>
  <dc:creator>Martin Soares</dc:creator>
  <cp:lastModifiedBy>MSoares</cp:lastModifiedBy>
  <cp:revision>60</cp:revision>
  <dcterms:created xsi:type="dcterms:W3CDTF">2015-01-25T17:52:10Z</dcterms:created>
  <dcterms:modified xsi:type="dcterms:W3CDTF">2015-02-18T09:55:21Z</dcterms:modified>
</cp:coreProperties>
</file>