
<file path=[Content_Types].xml><?xml version="1.0" encoding="utf-8"?>
<Types xmlns="http://schemas.openxmlformats.org/package/2006/content-types">
  <Default Extension="png" ContentType="image/png"/>
  <Default Extension="jpeg" ContentType="image/jpeg"/>
  <Default Extension="m4a" ContentType="audio/unknown"/>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5" d="100"/>
          <a:sy n="85" d="100"/>
        </p:scale>
        <p:origin x="-893" y="-8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C1E19CB5-F007-4C03-9DDB-5A92B3467192}" type="datetimeFigureOut">
              <a:rPr lang="en-GB" smtClean="0"/>
              <a:t>09/03/2015</a:t>
            </a:fld>
            <a:endParaRPr lang="en-GB"/>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18222CB2-CC8A-4EAB-B6A7-64A390060245}" type="slidenum">
              <a:rPr lang="en-GB" smtClean="0"/>
              <a:t>‹#›</a:t>
            </a:fld>
            <a:endParaRPr lang="en-GB"/>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GB"/>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E19CB5-F007-4C03-9DDB-5A92B3467192}" type="datetimeFigureOut">
              <a:rPr lang="en-GB" smtClean="0"/>
              <a:t>09/03/2015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222CB2-CC8A-4EAB-B6A7-64A390060245}"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1E19CB5-F007-4C03-9DDB-5A92B3467192}" type="datetimeFigureOut">
              <a:rPr lang="en-GB" smtClean="0"/>
              <a:t>09/03/2015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18222CB2-CC8A-4EAB-B6A7-64A390060245}"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1E19CB5-F007-4C03-9DDB-5A92B3467192}" type="datetimeFigureOut">
              <a:rPr lang="en-GB" smtClean="0"/>
              <a:t>09/03/2015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222CB2-CC8A-4EAB-B6A7-64A390060245}" type="slidenum">
              <a:rPr lang="en-GB" smtClean="0"/>
              <a:t>‹#›</a:t>
            </a:fld>
            <a:endParaRPr lang="en-GB"/>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C1E19CB5-F007-4C03-9DDB-5A92B3467192}" type="datetimeFigureOut">
              <a:rPr lang="en-GB" smtClean="0"/>
              <a:t>09/03/2015</a:t>
            </a:fld>
            <a:endParaRPr lang="en-GB"/>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18222CB2-CC8A-4EAB-B6A7-64A390060245}" type="slidenum">
              <a:rPr lang="en-GB" smtClean="0"/>
              <a:t>‹#›</a:t>
            </a:fld>
            <a:endParaRPr lang="en-GB"/>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GB"/>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1E19CB5-F007-4C03-9DDB-5A92B3467192}" type="datetimeFigureOut">
              <a:rPr lang="en-GB" smtClean="0"/>
              <a:t>09/03/2015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222CB2-CC8A-4EAB-B6A7-64A390060245}" type="slidenum">
              <a:rPr lang="en-GB" smtClean="0"/>
              <a:t>‹#›</a:t>
            </a:fld>
            <a:endParaRPr lang="en-GB"/>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1E19CB5-F007-4C03-9DDB-5A92B3467192}" type="datetimeFigureOut">
              <a:rPr lang="en-GB" smtClean="0"/>
              <a:t>09/03/2015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8222CB2-CC8A-4EAB-B6A7-64A390060245}" type="slidenum">
              <a:rPr lang="en-GB" smtClean="0"/>
              <a:t>‹#›</a:t>
            </a:fld>
            <a:endParaRPr lang="en-GB"/>
          </a:p>
        </p:txBody>
      </p:sp>
      <p:sp>
        <p:nvSpPr>
          <p:cNvPr id="10" name="Title 9"/>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1E19CB5-F007-4C03-9DDB-5A92B3467192}" type="datetimeFigureOut">
              <a:rPr lang="en-GB" smtClean="0"/>
              <a:t>09/03/2015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8222CB2-CC8A-4EAB-B6A7-64A390060245}" type="slidenum">
              <a:rPr lang="en-GB" smtClean="0"/>
              <a:t>‹#›</a:t>
            </a:fld>
            <a:endParaRPr lang="en-GB"/>
          </a:p>
        </p:txBody>
      </p:sp>
      <p:sp>
        <p:nvSpPr>
          <p:cNvPr id="6" name="Title 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C1E19CB5-F007-4C03-9DDB-5A92B3467192}" type="datetimeFigureOut">
              <a:rPr lang="en-GB" smtClean="0"/>
              <a:t>09/03/2015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8222CB2-CC8A-4EAB-B6A7-64A390060245}"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E19CB5-F007-4C03-9DDB-5A92B3467192}" type="datetimeFigureOut">
              <a:rPr lang="en-GB" smtClean="0"/>
              <a:t>09/03/2015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18222CB2-CC8A-4EAB-B6A7-64A390060245}" type="slidenum">
              <a:rPr lang="en-GB" smtClean="0"/>
              <a:t>‹#›</a:t>
            </a:fld>
            <a:endParaRPr lang="en-GB"/>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E19CB5-F007-4C03-9DDB-5A92B3467192}" type="datetimeFigureOut">
              <a:rPr lang="en-GB" smtClean="0"/>
              <a:t>09/03/2015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222CB2-CC8A-4EAB-B6A7-64A390060245}" type="slidenum">
              <a:rPr lang="en-GB" smtClean="0"/>
              <a:t>‹#›</a:t>
            </a:fld>
            <a:endParaRPr lang="en-GB"/>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smtClean="0"/>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C1E19CB5-F007-4C03-9DDB-5A92B3467192}" type="datetimeFigureOut">
              <a:rPr lang="en-GB" smtClean="0"/>
              <a:t>09/03/2015</a:t>
            </a:fld>
            <a:endParaRPr lang="en-GB"/>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n-GB"/>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18222CB2-CC8A-4EAB-B6A7-64A390060245}"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74Ejl-JdsmU#t" TargetMode="External"/><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image" Target="../media/image6.gif"/></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eg"/><Relationship Id="rId1" Type="http://schemas.openxmlformats.org/officeDocument/2006/relationships/slideLayout" Target="../slideLayouts/slideLayout3.xml"/><Relationship Id="rId4" Type="http://schemas.openxmlformats.org/officeDocument/2006/relationships/image" Target="../media/image1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010400" y="332656"/>
            <a:ext cx="1981200" cy="6336704"/>
          </a:xfrm>
        </p:spPr>
        <p:txBody>
          <a:bodyPr anchor="t">
            <a:normAutofit fontScale="85000" lnSpcReduction="10000"/>
          </a:bodyPr>
          <a:lstStyle/>
          <a:p>
            <a:r>
              <a:rPr lang="en-GB" dirty="0" smtClean="0"/>
              <a:t>One of the most obvious (but overlooked) points in any Eucharistic celebration is </a:t>
            </a:r>
            <a:r>
              <a:rPr lang="en-GB" dirty="0" smtClean="0">
                <a:solidFill>
                  <a:srgbClr val="92D050"/>
                </a:solidFill>
              </a:rPr>
              <a:t>our</a:t>
            </a:r>
            <a:r>
              <a:rPr lang="en-GB" dirty="0" smtClean="0"/>
              <a:t> </a:t>
            </a:r>
            <a:r>
              <a:rPr lang="en-GB" u="sng" dirty="0" smtClean="0">
                <a:solidFill>
                  <a:schemeClr val="tx1"/>
                </a:solidFill>
              </a:rPr>
              <a:t>physical</a:t>
            </a:r>
            <a:r>
              <a:rPr lang="en-GB" u="sng" dirty="0" smtClean="0"/>
              <a:t> </a:t>
            </a:r>
            <a:r>
              <a:rPr lang="en-GB" u="sng" dirty="0" smtClean="0">
                <a:solidFill>
                  <a:schemeClr val="tx1"/>
                </a:solidFill>
              </a:rPr>
              <a:t>coming together</a:t>
            </a:r>
            <a:r>
              <a:rPr lang="en-GB" dirty="0" smtClean="0"/>
              <a:t>. </a:t>
            </a:r>
            <a:r>
              <a:rPr lang="en-GB" dirty="0" smtClean="0">
                <a:solidFill>
                  <a:srgbClr val="92D050"/>
                </a:solidFill>
              </a:rPr>
              <a:t>WE</a:t>
            </a:r>
            <a:r>
              <a:rPr lang="en-GB" dirty="0" smtClean="0"/>
              <a:t> make the effort to go to a church that may be near/far from our house and </a:t>
            </a:r>
            <a:r>
              <a:rPr lang="en-GB" dirty="0" smtClean="0">
                <a:solidFill>
                  <a:srgbClr val="92D050"/>
                </a:solidFill>
              </a:rPr>
              <a:t>we</a:t>
            </a:r>
            <a:r>
              <a:rPr lang="en-GB" dirty="0" smtClean="0"/>
              <a:t> join </a:t>
            </a:r>
            <a:r>
              <a:rPr lang="en-GB" dirty="0" smtClean="0">
                <a:solidFill>
                  <a:srgbClr val="92D050"/>
                </a:solidFill>
              </a:rPr>
              <a:t>others</a:t>
            </a:r>
            <a:r>
              <a:rPr lang="en-GB" dirty="0" smtClean="0"/>
              <a:t> who have the same focus. There is strength in numbers, and </a:t>
            </a:r>
            <a:r>
              <a:rPr lang="en-GB" dirty="0" smtClean="0">
                <a:solidFill>
                  <a:srgbClr val="92D050"/>
                </a:solidFill>
              </a:rPr>
              <a:t>we</a:t>
            </a:r>
            <a:r>
              <a:rPr lang="en-GB" dirty="0" smtClean="0"/>
              <a:t> can both inspire </a:t>
            </a:r>
            <a:r>
              <a:rPr lang="en-GB" dirty="0" smtClean="0">
                <a:solidFill>
                  <a:srgbClr val="92D050"/>
                </a:solidFill>
              </a:rPr>
              <a:t>others</a:t>
            </a:r>
            <a:r>
              <a:rPr lang="en-GB" dirty="0" smtClean="0"/>
              <a:t> by </a:t>
            </a:r>
            <a:r>
              <a:rPr lang="en-GB" dirty="0" smtClean="0">
                <a:solidFill>
                  <a:srgbClr val="92D050"/>
                </a:solidFill>
              </a:rPr>
              <a:t>our</a:t>
            </a:r>
            <a:r>
              <a:rPr lang="en-GB" dirty="0" smtClean="0"/>
              <a:t> participation and be inspired… </a:t>
            </a:r>
            <a:r>
              <a:rPr lang="en-GB" dirty="0" smtClean="0">
                <a:solidFill>
                  <a:srgbClr val="92D050"/>
                </a:solidFill>
              </a:rPr>
              <a:t>we</a:t>
            </a:r>
            <a:r>
              <a:rPr lang="en-GB" dirty="0" smtClean="0"/>
              <a:t> should not underestimate  </a:t>
            </a:r>
            <a:r>
              <a:rPr lang="en-GB" dirty="0" smtClean="0">
                <a:solidFill>
                  <a:srgbClr val="92D050"/>
                </a:solidFill>
              </a:rPr>
              <a:t>our</a:t>
            </a:r>
            <a:r>
              <a:rPr lang="en-GB" dirty="0" smtClean="0"/>
              <a:t> effort or doubt its significance!</a:t>
            </a:r>
            <a:endParaRPr lang="en-GB" dirty="0"/>
          </a:p>
        </p:txBody>
      </p:sp>
      <p:sp>
        <p:nvSpPr>
          <p:cNvPr id="2" name="Title 1"/>
          <p:cNvSpPr>
            <a:spLocks noGrp="1"/>
          </p:cNvSpPr>
          <p:nvPr>
            <p:ph type="title"/>
          </p:nvPr>
        </p:nvSpPr>
        <p:spPr>
          <a:xfrm>
            <a:off x="395536" y="188640"/>
            <a:ext cx="6324600" cy="1468760"/>
          </a:xfrm>
        </p:spPr>
        <p:txBody>
          <a:bodyPr/>
          <a:lstStyle/>
          <a:p>
            <a:pPr algn="ctr"/>
            <a:r>
              <a:rPr lang="az-Cyrl-AZ" dirty="0" smtClean="0">
                <a:latin typeface="Times New Roman"/>
                <a:cs typeface="Times New Roman"/>
              </a:rPr>
              <a:t>Е</a:t>
            </a:r>
            <a:r>
              <a:rPr lang="el-GR" cap="none" dirty="0" smtClean="0">
                <a:latin typeface="Times New Roman"/>
                <a:cs typeface="Times New Roman"/>
              </a:rPr>
              <a:t>υκαιστια</a:t>
            </a:r>
            <a:r>
              <a:rPr lang="en-GB" dirty="0" smtClean="0"/>
              <a:t/>
            </a:r>
            <a:br>
              <a:rPr lang="en-GB" dirty="0" smtClean="0"/>
            </a:br>
            <a:r>
              <a:rPr lang="en-GB" i="1" u="sng" dirty="0" smtClean="0">
                <a:solidFill>
                  <a:srgbClr val="92D050"/>
                </a:solidFill>
              </a:rPr>
              <a:t>Our</a:t>
            </a:r>
            <a:r>
              <a:rPr lang="en-GB" i="1" u="sng" dirty="0" smtClean="0">
                <a:solidFill>
                  <a:srgbClr val="FFFF00"/>
                </a:solidFill>
              </a:rPr>
              <a:t> Eucharist</a:t>
            </a:r>
            <a:endParaRPr lang="en-GB" i="1" u="sng" dirty="0">
              <a:solidFill>
                <a:srgbClr val="FFFF00"/>
              </a:solidFill>
            </a:endParaRPr>
          </a:p>
        </p:txBody>
      </p:sp>
      <p:sp>
        <p:nvSpPr>
          <p:cNvPr id="4" name="TextBox 3"/>
          <p:cNvSpPr txBox="1"/>
          <p:nvPr/>
        </p:nvSpPr>
        <p:spPr>
          <a:xfrm>
            <a:off x="395536" y="1772816"/>
            <a:ext cx="6408712" cy="4154984"/>
          </a:xfrm>
          <a:prstGeom prst="rect">
            <a:avLst/>
          </a:prstGeom>
          <a:noFill/>
        </p:spPr>
        <p:txBody>
          <a:bodyPr wrap="square" rtlCol="0">
            <a:spAutoFit/>
          </a:bodyPr>
          <a:lstStyle/>
          <a:p>
            <a:r>
              <a:rPr lang="en-GB" sz="2400" dirty="0" smtClean="0">
                <a:solidFill>
                  <a:schemeClr val="bg1"/>
                </a:solidFill>
                <a:latin typeface="Georgia" panose="02040502050405020303" pitchFamily="18" charset="0"/>
              </a:rPr>
              <a:t>There are TWO main moments to the community celebration of thanksgiving:</a:t>
            </a:r>
          </a:p>
          <a:p>
            <a:endParaRPr lang="en-GB" sz="2400" dirty="0">
              <a:solidFill>
                <a:schemeClr val="bg1"/>
              </a:solidFill>
              <a:latin typeface="Georgia" panose="02040502050405020303" pitchFamily="18" charset="0"/>
            </a:endParaRPr>
          </a:p>
          <a:p>
            <a:pPr marL="457200" indent="-457200">
              <a:buAutoNum type="arabicPeriod"/>
            </a:pPr>
            <a:r>
              <a:rPr lang="en-GB" sz="2400" dirty="0" smtClean="0">
                <a:solidFill>
                  <a:schemeClr val="bg1"/>
                </a:solidFill>
                <a:latin typeface="Georgia" panose="02040502050405020303" pitchFamily="18" charset="0"/>
              </a:rPr>
              <a:t>The Liturgy of the</a:t>
            </a:r>
          </a:p>
          <a:p>
            <a:r>
              <a:rPr lang="en-GB" sz="2400" dirty="0">
                <a:solidFill>
                  <a:schemeClr val="bg1"/>
                </a:solidFill>
                <a:latin typeface="Georgia" panose="02040502050405020303" pitchFamily="18" charset="0"/>
              </a:rPr>
              <a:t> </a:t>
            </a:r>
            <a:r>
              <a:rPr lang="en-GB" sz="2400" dirty="0" smtClean="0">
                <a:solidFill>
                  <a:schemeClr val="bg1"/>
                </a:solidFill>
                <a:latin typeface="Georgia" panose="02040502050405020303" pitchFamily="18" charset="0"/>
              </a:rPr>
              <a:t>      </a:t>
            </a:r>
            <a:r>
              <a:rPr lang="en-GB" sz="2400" b="1" u="sng" dirty="0" smtClean="0">
                <a:solidFill>
                  <a:srgbClr val="FFC000"/>
                </a:solidFill>
                <a:latin typeface="Georgia" panose="02040502050405020303" pitchFamily="18" charset="0"/>
              </a:rPr>
              <a:t>Word.</a:t>
            </a:r>
          </a:p>
          <a:p>
            <a:pPr marL="457200" indent="-457200">
              <a:buAutoNum type="arabicPeriod"/>
            </a:pPr>
            <a:endParaRPr lang="en-GB" sz="2400" dirty="0">
              <a:solidFill>
                <a:schemeClr val="bg1"/>
              </a:solidFill>
              <a:latin typeface="Georgia" panose="02040502050405020303" pitchFamily="18" charset="0"/>
            </a:endParaRPr>
          </a:p>
          <a:p>
            <a:endParaRPr lang="en-GB" sz="2400" dirty="0" smtClean="0">
              <a:solidFill>
                <a:schemeClr val="bg1"/>
              </a:solidFill>
              <a:latin typeface="Georgia" panose="02040502050405020303" pitchFamily="18" charset="0"/>
            </a:endParaRPr>
          </a:p>
          <a:p>
            <a:endParaRPr lang="en-GB" sz="2400" dirty="0">
              <a:solidFill>
                <a:schemeClr val="bg1"/>
              </a:solidFill>
              <a:latin typeface="Georgia" panose="02040502050405020303" pitchFamily="18" charset="0"/>
            </a:endParaRPr>
          </a:p>
          <a:p>
            <a:endParaRPr lang="en-GB" sz="2400" dirty="0" smtClean="0">
              <a:solidFill>
                <a:schemeClr val="bg1"/>
              </a:solidFill>
              <a:latin typeface="Georgia" panose="02040502050405020303" pitchFamily="18" charset="0"/>
            </a:endParaRPr>
          </a:p>
          <a:p>
            <a:r>
              <a:rPr lang="en-GB" sz="2400" dirty="0" smtClean="0">
                <a:solidFill>
                  <a:schemeClr val="bg1"/>
                </a:solidFill>
                <a:latin typeface="Georgia" panose="02040502050405020303" pitchFamily="18" charset="0"/>
              </a:rPr>
              <a:t>2. The Liturgy of the </a:t>
            </a:r>
          </a:p>
          <a:p>
            <a:r>
              <a:rPr lang="en-GB" sz="2400" dirty="0">
                <a:solidFill>
                  <a:schemeClr val="bg1"/>
                </a:solidFill>
                <a:latin typeface="Georgia" panose="02040502050405020303" pitchFamily="18" charset="0"/>
              </a:rPr>
              <a:t> </a:t>
            </a:r>
            <a:r>
              <a:rPr lang="en-GB" sz="2400" dirty="0" smtClean="0">
                <a:solidFill>
                  <a:schemeClr val="bg1"/>
                </a:solidFill>
                <a:latin typeface="Georgia" panose="02040502050405020303" pitchFamily="18" charset="0"/>
              </a:rPr>
              <a:t>   </a:t>
            </a:r>
            <a:r>
              <a:rPr lang="en-GB" sz="2400" b="1" u="sng" dirty="0" smtClean="0">
                <a:solidFill>
                  <a:srgbClr val="FFC000"/>
                </a:solidFill>
                <a:latin typeface="Georgia" panose="02040502050405020303" pitchFamily="18" charset="0"/>
              </a:rPr>
              <a:t>Eucharist.</a:t>
            </a:r>
          </a:p>
        </p:txBody>
      </p:sp>
      <p:pic>
        <p:nvPicPr>
          <p:cNvPr id="1030" name="Picture 6" descr="http://www.sevenoaksart.co.uk/images/bibl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2924944"/>
            <a:ext cx="2160240" cy="13746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animated-gifs.eu/religion-characters-3d/0024.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10018" y="4275235"/>
            <a:ext cx="1785593" cy="237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02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20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fade">
                                      <p:cBhvr>
                                        <p:cTn id="12" dur="2000"/>
                                        <p:tgtEl>
                                          <p:spTgt spid="1032"/>
                                        </p:tgtEl>
                                      </p:cBhvr>
                                    </p:animEffect>
                                    <p:anim calcmode="lin" valueType="num">
                                      <p:cBhvr>
                                        <p:cTn id="13" dur="2000" fill="hold"/>
                                        <p:tgtEl>
                                          <p:spTgt spid="1032"/>
                                        </p:tgtEl>
                                        <p:attrNameLst>
                                          <p:attrName>ppt_x</p:attrName>
                                        </p:attrNameLst>
                                      </p:cBhvr>
                                      <p:tavLst>
                                        <p:tav tm="0">
                                          <p:val>
                                            <p:strVal val="#ppt_x"/>
                                          </p:val>
                                        </p:tav>
                                        <p:tav tm="100000">
                                          <p:val>
                                            <p:strVal val="#ppt_x"/>
                                          </p:val>
                                        </p:tav>
                                      </p:tavLst>
                                    </p:anim>
                                    <p:anim calcmode="lin" valueType="num">
                                      <p:cBhvr>
                                        <p:cTn id="14" dur="2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3000"/>
                                        <p:tgtEl>
                                          <p:spTgt spid="3">
                                            <p:txEl>
                                              <p:pRg st="0" end="0"/>
                                            </p:txEl>
                                          </p:spTgt>
                                        </p:tgtEl>
                                      </p:cBhvr>
                                    </p:animEffect>
                                    <p:anim calcmode="lin" valueType="num">
                                      <p:cBhvr>
                                        <p:cTn id="20"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The Liturgy of the Word</a:t>
            </a:r>
            <a:endParaRPr lang="en-GB" dirty="0"/>
          </a:p>
        </p:txBody>
      </p:sp>
      <p:sp>
        <p:nvSpPr>
          <p:cNvPr id="6" name="TextBox 5"/>
          <p:cNvSpPr txBox="1"/>
          <p:nvPr/>
        </p:nvSpPr>
        <p:spPr>
          <a:xfrm>
            <a:off x="138100" y="1772816"/>
            <a:ext cx="8826388" cy="4616648"/>
          </a:xfrm>
          <a:prstGeom prst="rect">
            <a:avLst/>
          </a:prstGeom>
          <a:noFill/>
        </p:spPr>
        <p:txBody>
          <a:bodyPr wrap="square" rtlCol="0">
            <a:spAutoFit/>
          </a:bodyPr>
          <a:lstStyle/>
          <a:p>
            <a:r>
              <a:rPr lang="en-GB" sz="2000" dirty="0" smtClean="0">
                <a:latin typeface="Georgia" panose="02040502050405020303" pitchFamily="18" charset="0"/>
              </a:rPr>
              <a:t>	</a:t>
            </a:r>
            <a:r>
              <a:rPr lang="en-GB" sz="2000" dirty="0" smtClean="0">
                <a:latin typeface="Arial" panose="020B0604020202020204" pitchFamily="34" charset="0"/>
                <a:cs typeface="Arial" panose="020B0604020202020204" pitchFamily="34" charset="0"/>
              </a:rPr>
              <a:t>We have (been dragged / dragged ourselves)  out of bed, and made the (quick / long) journey to the Parish of St. “X”. We take our usual seat – same bench, same side, sitting beside the same people – and then think</a:t>
            </a:r>
            <a:r>
              <a:rPr lang="en-GB" sz="2000" dirty="0" smtClean="0">
                <a:latin typeface="Georgia" panose="02040502050405020303" pitchFamily="18" charset="0"/>
              </a:rPr>
              <a:t>: “</a:t>
            </a:r>
            <a:r>
              <a:rPr lang="en-GB" sz="2000" i="1" dirty="0" smtClean="0">
                <a:latin typeface="Georgia" panose="02040502050405020303" pitchFamily="18" charset="0"/>
              </a:rPr>
              <a:t>Oh God I hope its no THAT priest who goes on and on and on and on…</a:t>
            </a:r>
            <a:r>
              <a:rPr lang="en-GB" sz="2000" dirty="0" smtClean="0">
                <a:latin typeface="Georgia" panose="02040502050405020303" pitchFamily="18" charset="0"/>
              </a:rPr>
              <a:t>” </a:t>
            </a:r>
          </a:p>
          <a:p>
            <a:r>
              <a:rPr lang="en-GB" sz="2000" dirty="0" smtClean="0">
                <a:latin typeface="Georgia" panose="02040502050405020303" pitchFamily="18" charset="0"/>
              </a:rPr>
              <a:t>	If that sounds familiar, perhaps our challenge is more to do with focus and preparation than presentation…. But we will get to that later. </a:t>
            </a:r>
          </a:p>
          <a:p>
            <a:endParaRPr lang="en-GB" sz="2000" dirty="0" smtClean="0">
              <a:latin typeface="Georgia" panose="02040502050405020303" pitchFamily="18" charset="0"/>
            </a:endParaRPr>
          </a:p>
          <a:p>
            <a:r>
              <a:rPr lang="en-GB" sz="2000" dirty="0" smtClean="0">
                <a:latin typeface="Georgia" panose="02040502050405020303" pitchFamily="18" charset="0"/>
              </a:rPr>
              <a:t>Before the readings are proclaimed, there are </a:t>
            </a:r>
            <a:r>
              <a:rPr lang="en-GB" sz="2000" b="1" u="sng" dirty="0" smtClean="0">
                <a:solidFill>
                  <a:srgbClr val="FF0000"/>
                </a:solidFill>
                <a:latin typeface="Georgia" panose="02040502050405020303" pitchFamily="18" charset="0"/>
              </a:rPr>
              <a:t>FOUR</a:t>
            </a:r>
            <a:r>
              <a:rPr lang="en-GB" sz="2000" dirty="0" smtClean="0">
                <a:latin typeface="Georgia" panose="02040502050405020303" pitchFamily="18" charset="0"/>
              </a:rPr>
              <a:t> distinct actions:</a:t>
            </a:r>
          </a:p>
          <a:p>
            <a:endParaRPr lang="en-GB" sz="2000" dirty="0">
              <a:latin typeface="Georgia" panose="02040502050405020303" pitchFamily="18" charset="0"/>
            </a:endParaRPr>
          </a:p>
          <a:p>
            <a:pPr marL="457200" indent="-457200">
              <a:lnSpc>
                <a:spcPct val="150000"/>
              </a:lnSpc>
              <a:buAutoNum type="arabicPeriod"/>
            </a:pPr>
            <a:r>
              <a:rPr lang="en-GB" sz="1900" b="1" dirty="0" smtClean="0">
                <a:latin typeface="Georgia" panose="02040502050405020303" pitchFamily="18" charset="0"/>
              </a:rPr>
              <a:t>The </a:t>
            </a:r>
            <a:r>
              <a:rPr lang="en-GB" sz="1900" b="1" dirty="0">
                <a:latin typeface="Georgia" panose="02040502050405020303" pitchFamily="18" charset="0"/>
              </a:rPr>
              <a:t>O</a:t>
            </a:r>
            <a:r>
              <a:rPr lang="en-GB" sz="1900" b="1" dirty="0" smtClean="0">
                <a:latin typeface="Georgia" panose="02040502050405020303" pitchFamily="18" charset="0"/>
              </a:rPr>
              <a:t>pening Rite</a:t>
            </a:r>
            <a:r>
              <a:rPr lang="en-GB" sz="1900" dirty="0" smtClean="0">
                <a:latin typeface="Georgia" panose="02040502050405020303" pitchFamily="18" charset="0"/>
              </a:rPr>
              <a:t>:  sign of the cross / greeting - welcome</a:t>
            </a:r>
          </a:p>
          <a:p>
            <a:pPr marL="457200" indent="-457200">
              <a:lnSpc>
                <a:spcPct val="150000"/>
              </a:lnSpc>
              <a:buAutoNum type="arabicPeriod"/>
            </a:pPr>
            <a:r>
              <a:rPr lang="en-GB" sz="1900" b="1" dirty="0" smtClean="0">
                <a:latin typeface="Georgia" panose="02040502050405020303" pitchFamily="18" charset="0"/>
              </a:rPr>
              <a:t>The Penitential Rite</a:t>
            </a:r>
            <a:r>
              <a:rPr lang="en-GB" sz="1900" dirty="0" smtClean="0">
                <a:latin typeface="Georgia" panose="02040502050405020303" pitchFamily="18" charset="0"/>
              </a:rPr>
              <a:t>: we recognise our sinfulness and ask for forgiveness.</a:t>
            </a:r>
          </a:p>
          <a:p>
            <a:pPr marL="457200" indent="-457200">
              <a:lnSpc>
                <a:spcPct val="150000"/>
              </a:lnSpc>
              <a:buAutoNum type="arabicPeriod"/>
            </a:pPr>
            <a:r>
              <a:rPr lang="en-GB" sz="1900" dirty="0" smtClean="0">
                <a:latin typeface="Georgia" panose="02040502050405020303" pitchFamily="18" charset="0"/>
              </a:rPr>
              <a:t>We praise God in the hymn of </a:t>
            </a:r>
            <a:r>
              <a:rPr lang="en-GB" sz="1900" b="1" dirty="0" smtClean="0">
                <a:latin typeface="Georgia" panose="02040502050405020303" pitchFamily="18" charset="0"/>
              </a:rPr>
              <a:t>GLORIA.</a:t>
            </a:r>
          </a:p>
          <a:p>
            <a:pPr marL="457200" indent="-457200">
              <a:lnSpc>
                <a:spcPct val="150000"/>
              </a:lnSpc>
              <a:buAutoNum type="arabicPeriod"/>
            </a:pPr>
            <a:r>
              <a:rPr lang="en-GB" sz="1900" b="1" dirty="0" smtClean="0">
                <a:latin typeface="Georgia" panose="02040502050405020303" pitchFamily="18" charset="0"/>
              </a:rPr>
              <a:t>The Collect</a:t>
            </a:r>
            <a:r>
              <a:rPr lang="en-GB" sz="1900" dirty="0" smtClean="0">
                <a:latin typeface="Georgia" panose="02040502050405020303" pitchFamily="18" charset="0"/>
              </a:rPr>
              <a:t>: the opening prayer. </a:t>
            </a:r>
            <a:endParaRPr lang="en-GB" sz="1900" dirty="0">
              <a:latin typeface="Georgia" panose="02040502050405020303" pitchFamily="18" charset="0"/>
            </a:endParaRPr>
          </a:p>
        </p:txBody>
      </p:sp>
      <p:pic>
        <p:nvPicPr>
          <p:cNvPr id="8" name="Picture 6" descr="http://www.sevenoaksart.co.uk/images/bibl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8100" y="332656"/>
            <a:ext cx="1584176" cy="10081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www.sevenoaksart.co.uk/images/bibl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380312" y="434262"/>
            <a:ext cx="1584176" cy="1008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560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The Opening Rite</a:t>
            </a:r>
            <a:endParaRPr lang="en-GB" dirty="0"/>
          </a:p>
        </p:txBody>
      </p:sp>
      <p:pic>
        <p:nvPicPr>
          <p:cNvPr id="2052" name="Picture 4" descr="https://s-media-cache-ak0.pinimg.com/originals/07/e5/c4/07e5c4b780989f74bb33532690ee2056.jpg"/>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82194"/>
            <a:ext cx="1346101" cy="134610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idx="1"/>
          </p:nvPr>
        </p:nvSpPr>
        <p:spPr>
          <a:xfrm>
            <a:off x="368053" y="1689691"/>
            <a:ext cx="8407893" cy="1853945"/>
          </a:xfrm>
        </p:spPr>
        <p:txBody>
          <a:bodyPr/>
          <a:lstStyle/>
          <a:p>
            <a:r>
              <a:rPr lang="en-GB" b="1" u="sng" dirty="0" smtClean="0">
                <a:latin typeface="Georgia" panose="02040502050405020303" pitchFamily="18" charset="0"/>
              </a:rPr>
              <a:t>The SIGN OF THE CROSS</a:t>
            </a:r>
            <a:r>
              <a:rPr lang="en-GB" dirty="0" smtClean="0"/>
              <a:t>. </a:t>
            </a:r>
            <a:r>
              <a:rPr lang="en-GB" sz="1800" dirty="0" smtClean="0">
                <a:latin typeface="Georgia" panose="02040502050405020303" pitchFamily="18" charset="0"/>
              </a:rPr>
              <a:t>St. Paul reminds us that</a:t>
            </a:r>
            <a:r>
              <a:rPr lang="en-GB" dirty="0" smtClean="0"/>
              <a:t>: “</a:t>
            </a:r>
            <a:r>
              <a:rPr lang="en-GB" sz="2800" dirty="0" smtClean="0">
                <a:solidFill>
                  <a:schemeClr val="tx1"/>
                </a:solidFill>
                <a:latin typeface="Monotype Corsiva" panose="03010101010201010101" pitchFamily="66" charset="0"/>
              </a:rPr>
              <a:t>For </a:t>
            </a:r>
            <a:r>
              <a:rPr lang="en-GB" sz="2800" dirty="0">
                <a:solidFill>
                  <a:schemeClr val="tx1"/>
                </a:solidFill>
                <a:latin typeface="Monotype Corsiva" panose="03010101010201010101" pitchFamily="66" charset="0"/>
              </a:rPr>
              <a:t>the message about Christ's death on the cross is nonsense to those who are being lost; but for us who are being saved it is God's power</a:t>
            </a:r>
            <a:r>
              <a:rPr lang="en-GB" sz="2800" dirty="0" smtClean="0">
                <a:solidFill>
                  <a:schemeClr val="tx1"/>
                </a:solidFill>
                <a:latin typeface="Monotype Corsiva" panose="03010101010201010101" pitchFamily="66" charset="0"/>
              </a:rPr>
              <a:t>.</a:t>
            </a:r>
            <a:r>
              <a:rPr lang="en-GB" sz="2800" dirty="0" smtClean="0">
                <a:latin typeface="Monotype Corsiva" panose="03010101010201010101" pitchFamily="66" charset="0"/>
              </a:rPr>
              <a:t>” </a:t>
            </a:r>
            <a:r>
              <a:rPr lang="en-GB" sz="1600" dirty="0" smtClean="0">
                <a:latin typeface="Georgia" panose="02040502050405020303" pitchFamily="18" charset="0"/>
              </a:rPr>
              <a:t>(</a:t>
            </a:r>
            <a:r>
              <a:rPr lang="en-GB" sz="1600" b="1" dirty="0" smtClean="0">
                <a:latin typeface="Georgia" panose="02040502050405020303" pitchFamily="18" charset="0"/>
              </a:rPr>
              <a:t>I </a:t>
            </a:r>
            <a:r>
              <a:rPr lang="en-GB" sz="1600" b="1" dirty="0" err="1" smtClean="0">
                <a:latin typeface="Georgia" panose="02040502050405020303" pitchFamily="18" charset="0"/>
              </a:rPr>
              <a:t>Cor</a:t>
            </a:r>
            <a:r>
              <a:rPr lang="en-GB" sz="1600" b="1" dirty="0" smtClean="0">
                <a:latin typeface="Georgia" panose="02040502050405020303" pitchFamily="18" charset="0"/>
              </a:rPr>
              <a:t> 1: 18</a:t>
            </a:r>
            <a:r>
              <a:rPr lang="en-GB" sz="1600" dirty="0" smtClean="0">
                <a:latin typeface="Georgia" panose="02040502050405020303" pitchFamily="18" charset="0"/>
              </a:rPr>
              <a:t>)</a:t>
            </a:r>
          </a:p>
        </p:txBody>
      </p:sp>
      <p:pic>
        <p:nvPicPr>
          <p:cNvPr id="9" name="Picture 4" descr="https://s-media-cache-ak0.pinimg.com/originals/07/e5/c4/07e5c4b780989f74bb33532690ee2056.jpg"/>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6336" y="82193"/>
            <a:ext cx="1346101" cy="13461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1520" y="3501008"/>
            <a:ext cx="8640960" cy="1477328"/>
          </a:xfrm>
          <a:prstGeom prst="rect">
            <a:avLst/>
          </a:prstGeom>
          <a:noFill/>
        </p:spPr>
        <p:txBody>
          <a:bodyPr wrap="square" rtlCol="0">
            <a:spAutoFit/>
          </a:bodyPr>
          <a:lstStyle/>
          <a:p>
            <a:r>
              <a:rPr lang="en-GB" dirty="0" smtClean="0">
                <a:latin typeface="Georgia" panose="02040502050405020303" pitchFamily="18" charset="0"/>
              </a:rPr>
              <a:t>	We use the Trinitarian formula: Father, Son and Holy Spirit to begin our moment of prayer and this reminds us that God (Father, Son &amp; Holy Spirit) is the </a:t>
            </a:r>
            <a:r>
              <a:rPr lang="en-GB" b="1" u="sng" dirty="0" smtClean="0">
                <a:solidFill>
                  <a:srgbClr val="FF0000"/>
                </a:solidFill>
                <a:latin typeface="Georgia" panose="02040502050405020303" pitchFamily="18" charset="0"/>
              </a:rPr>
              <a:t>focus, reason and power </a:t>
            </a:r>
            <a:r>
              <a:rPr lang="en-GB" dirty="0" smtClean="0">
                <a:latin typeface="Georgia" panose="02040502050405020303" pitchFamily="18" charset="0"/>
              </a:rPr>
              <a:t>behind our coming together. </a:t>
            </a:r>
          </a:p>
          <a:p>
            <a:r>
              <a:rPr lang="en-GB" dirty="0" smtClean="0">
                <a:latin typeface="Georgia" panose="02040502050405020303" pitchFamily="18" charset="0"/>
              </a:rPr>
              <a:t>	We don’t come together in the name of the parish priest, the Bishop or even the Pope! </a:t>
            </a:r>
            <a:endParaRPr lang="en-GB" dirty="0"/>
          </a:p>
        </p:txBody>
      </p:sp>
      <p:sp>
        <p:nvSpPr>
          <p:cNvPr id="8" name="TextBox 7"/>
          <p:cNvSpPr txBox="1"/>
          <p:nvPr/>
        </p:nvSpPr>
        <p:spPr>
          <a:xfrm>
            <a:off x="251520" y="5085184"/>
            <a:ext cx="8640960" cy="1477328"/>
          </a:xfrm>
          <a:prstGeom prst="rect">
            <a:avLst/>
          </a:prstGeom>
          <a:noFill/>
        </p:spPr>
        <p:txBody>
          <a:bodyPr wrap="square" rtlCol="0">
            <a:spAutoFit/>
          </a:bodyPr>
          <a:lstStyle/>
          <a:p>
            <a:r>
              <a:rPr lang="en-GB" b="1" u="sng" dirty="0" smtClean="0">
                <a:solidFill>
                  <a:srgbClr val="FF0000"/>
                </a:solidFill>
              </a:rPr>
              <a:t>Want to try something different</a:t>
            </a:r>
            <a:r>
              <a:rPr lang="en-GB" dirty="0" smtClean="0"/>
              <a:t>? We bless ourselves with our right hand finger-tips: forehead, chest, left shoulder, right shoulder and join hands…. Try this</a:t>
            </a:r>
          </a:p>
          <a:p>
            <a:r>
              <a:rPr lang="en-GB" dirty="0" smtClean="0"/>
              <a:t>Place your thumb over the first finger of your right hand. (Forms a cross). Now doing the same actions as above, touch your forehead, chest and shoulders with the thumb of your right hand. When you finish, “Amen” kiss the cross! 	</a:t>
            </a:r>
            <a:r>
              <a:rPr lang="en-GB" sz="1600" dirty="0" smtClean="0"/>
              <a:t>(</a:t>
            </a:r>
            <a:r>
              <a:rPr lang="en-GB" sz="1600" dirty="0"/>
              <a:t>M</a:t>
            </a:r>
            <a:r>
              <a:rPr lang="en-GB" sz="1600" dirty="0" smtClean="0"/>
              <a:t>exican tradition)</a:t>
            </a:r>
            <a:endParaRPr lang="en-GB" sz="1600" dirty="0"/>
          </a:p>
        </p:txBody>
      </p:sp>
    </p:spTree>
    <p:extLst>
      <p:ext uri="{BB962C8B-B14F-4D97-AF65-F5344CB8AC3E}">
        <p14:creationId xmlns:p14="http://schemas.microsoft.com/office/powerpoint/2010/main" val="33603150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GB" dirty="0" smtClean="0"/>
              <a:t>		Our Greeting</a:t>
            </a:r>
            <a:endParaRPr lang="en-GB" dirty="0"/>
          </a:p>
        </p:txBody>
      </p:sp>
      <p:pic>
        <p:nvPicPr>
          <p:cNvPr id="4098" name="Picture 2" descr="http://31.media.tumblr.com/2dbd8ff380764d331705244408699252/tumblr_mhk3tyXIkY1rvaggno1_500.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410358" y="260648"/>
            <a:ext cx="1971321" cy="11521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1520" y="1772816"/>
            <a:ext cx="8640960" cy="1200329"/>
          </a:xfrm>
          <a:prstGeom prst="rect">
            <a:avLst/>
          </a:prstGeom>
          <a:noFill/>
        </p:spPr>
        <p:txBody>
          <a:bodyPr wrap="square" rtlCol="0">
            <a:spAutoFit/>
          </a:bodyPr>
          <a:lstStyle/>
          <a:p>
            <a:r>
              <a:rPr lang="en-GB" dirty="0" smtClean="0"/>
              <a:t>When we meet someone, what do we normally say to them? </a:t>
            </a:r>
          </a:p>
          <a:p>
            <a:endParaRPr lang="en-GB" dirty="0"/>
          </a:p>
          <a:p>
            <a:r>
              <a:rPr lang="en-GB" dirty="0" smtClean="0"/>
              <a:t>Hello, how do you do. My name is…	// Good to see you again…. //   Look who it is! </a:t>
            </a:r>
          </a:p>
          <a:p>
            <a:r>
              <a:rPr lang="en-GB" dirty="0" smtClean="0"/>
              <a:t>Well HELLOOOOOO there…		//  What’s up?	              //  </a:t>
            </a:r>
            <a:r>
              <a:rPr lang="en-GB" dirty="0" err="1" smtClean="0"/>
              <a:t>Aw’right</a:t>
            </a:r>
            <a:r>
              <a:rPr lang="en-GB" dirty="0" smtClean="0"/>
              <a:t>? 	</a:t>
            </a:r>
            <a:endParaRPr lang="en-GB" dirty="0"/>
          </a:p>
        </p:txBody>
      </p:sp>
      <p:sp>
        <p:nvSpPr>
          <p:cNvPr id="5" name="Rectangle 4"/>
          <p:cNvSpPr/>
          <p:nvPr/>
        </p:nvSpPr>
        <p:spPr>
          <a:xfrm>
            <a:off x="251520" y="2276872"/>
            <a:ext cx="849694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251520" y="3501008"/>
            <a:ext cx="8640960" cy="2308324"/>
          </a:xfrm>
          <a:prstGeom prst="rect">
            <a:avLst/>
          </a:prstGeom>
          <a:noFill/>
        </p:spPr>
        <p:txBody>
          <a:bodyPr wrap="square" rtlCol="0">
            <a:spAutoFit/>
          </a:bodyPr>
          <a:lstStyle/>
          <a:p>
            <a:r>
              <a:rPr lang="en-GB" dirty="0" smtClean="0"/>
              <a:t>The </a:t>
            </a:r>
            <a:r>
              <a:rPr lang="en-GB" dirty="0"/>
              <a:t>E</a:t>
            </a:r>
            <a:r>
              <a:rPr lang="en-GB" dirty="0" smtClean="0"/>
              <a:t>ucharist is no different. Although the greeting is a bit more formal, the Priest who represents Christ (from the </a:t>
            </a:r>
            <a:r>
              <a:rPr lang="en-GB" dirty="0"/>
              <a:t>L</a:t>
            </a:r>
            <a:r>
              <a:rPr lang="en-GB" dirty="0" smtClean="0"/>
              <a:t>atin “alter </a:t>
            </a:r>
            <a:r>
              <a:rPr lang="en-GB" dirty="0" err="1" smtClean="0"/>
              <a:t>Christus</a:t>
            </a:r>
            <a:r>
              <a:rPr lang="en-GB" dirty="0" smtClean="0"/>
              <a:t>” = other Christ) in the Eucharistic celebration, wishes to all present that “The Lord be with you” to which the people now reply “AND WITH YOUR SPIRIT”.  </a:t>
            </a:r>
          </a:p>
          <a:p>
            <a:endParaRPr lang="en-GB" dirty="0" smtClean="0"/>
          </a:p>
          <a:p>
            <a:r>
              <a:rPr lang="en-GB" dirty="0" smtClean="0"/>
              <a:t>Try a few “common” greetings with one another. Note body language, smiles, openness,  hugs?, high fives? Does HOW we are greeted affect how we in turn greet the other person? </a:t>
            </a:r>
          </a:p>
        </p:txBody>
      </p:sp>
      <p:sp>
        <p:nvSpPr>
          <p:cNvPr id="12" name="Rectangle 11"/>
          <p:cNvSpPr/>
          <p:nvPr/>
        </p:nvSpPr>
        <p:spPr>
          <a:xfrm>
            <a:off x="1043608" y="6073317"/>
            <a:ext cx="4572000" cy="369332"/>
          </a:xfrm>
          <a:prstGeom prst="rect">
            <a:avLst/>
          </a:prstGeom>
        </p:spPr>
        <p:txBody>
          <a:bodyPr>
            <a:spAutoFit/>
          </a:bodyPr>
          <a:lstStyle/>
          <a:p>
            <a:r>
              <a:rPr lang="en-GB" dirty="0" smtClean="0">
                <a:hlinkClick r:id="rId3"/>
              </a:rPr>
              <a:t>www.youtube.com/watch?v=74Ejl-JdsmU</a:t>
            </a:r>
            <a:endParaRPr lang="en-GB" dirty="0"/>
          </a:p>
        </p:txBody>
      </p:sp>
      <p:sp>
        <p:nvSpPr>
          <p:cNvPr id="13" name="TextBox 12"/>
          <p:cNvSpPr txBox="1"/>
          <p:nvPr/>
        </p:nvSpPr>
        <p:spPr>
          <a:xfrm>
            <a:off x="5615608" y="5611652"/>
            <a:ext cx="2916832" cy="923330"/>
          </a:xfrm>
          <a:prstGeom prst="rect">
            <a:avLst/>
          </a:prstGeom>
          <a:noFill/>
        </p:spPr>
        <p:txBody>
          <a:bodyPr wrap="square" rtlCol="0">
            <a:spAutoFit/>
          </a:bodyPr>
          <a:lstStyle/>
          <a:p>
            <a:r>
              <a:rPr lang="en-GB" dirty="0" smtClean="0"/>
              <a:t>Click on the hyperlink to see how “greeting” can impact….</a:t>
            </a:r>
            <a:endParaRPr lang="en-GB" dirty="0"/>
          </a:p>
        </p:txBody>
      </p:sp>
    </p:spTree>
    <p:extLst>
      <p:ext uri="{BB962C8B-B14F-4D97-AF65-F5344CB8AC3E}">
        <p14:creationId xmlns:p14="http://schemas.microsoft.com/office/powerpoint/2010/main" val="403780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60648"/>
            <a:ext cx="8381260" cy="1149593"/>
          </a:xfrm>
        </p:spPr>
        <p:txBody>
          <a:bodyPr anchor="t"/>
          <a:lstStyle/>
          <a:p>
            <a:pPr algn="l"/>
            <a:r>
              <a:rPr lang="en-GB" dirty="0" smtClean="0"/>
              <a:t>   </a:t>
            </a:r>
            <a:r>
              <a:rPr lang="en-GB" dirty="0" smtClean="0"/>
              <a:t>The </a:t>
            </a:r>
            <a:r>
              <a:rPr lang="en-GB" dirty="0" smtClean="0"/>
              <a:t>Penitential </a:t>
            </a:r>
            <a:r>
              <a:rPr lang="en-GB" dirty="0" smtClean="0"/>
              <a:t>Rite			  </a:t>
            </a:r>
            <a:r>
              <a:rPr lang="en-GB" sz="2000" dirty="0" smtClean="0"/>
              <a:t>Click the icon to listen to the song.</a:t>
            </a:r>
            <a:endParaRPr lang="en-GB" sz="2000" dirty="0"/>
          </a:p>
        </p:txBody>
      </p:sp>
      <p:pic>
        <p:nvPicPr>
          <p:cNvPr id="5124" name="Picture 4" descr="Movies So animated 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188640"/>
            <a:ext cx="2664296" cy="13321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97441" y="1700808"/>
            <a:ext cx="8784976" cy="4801314"/>
          </a:xfrm>
          <a:prstGeom prst="rect">
            <a:avLst/>
          </a:prstGeom>
          <a:noFill/>
        </p:spPr>
        <p:txBody>
          <a:bodyPr wrap="square" rtlCol="0">
            <a:spAutoFit/>
          </a:bodyPr>
          <a:lstStyle/>
          <a:p>
            <a:r>
              <a:rPr lang="en-GB" dirty="0" smtClean="0"/>
              <a:t>	We have gathered together in the presence of Father, Son and Holy Spirit, remembering the words of Jesus: “</a:t>
            </a:r>
            <a:r>
              <a:rPr lang="en-GB" i="1" dirty="0" smtClean="0"/>
              <a:t>Whenever two or three are gathered in my name…I am there</a:t>
            </a:r>
            <a:r>
              <a:rPr lang="en-GB" dirty="0" smtClean="0"/>
              <a:t>.” We have come together, greeted each other in the Lord’s name and now we recognise that we are not standing in God’s house on merit, we don’t deserve to be here…. On the contrary - we are sinners…. God is good and we are imperfect. So we confess our </a:t>
            </a:r>
            <a:r>
              <a:rPr lang="en-GB" dirty="0" smtClean="0"/>
              <a:t>sinfulness through the </a:t>
            </a:r>
            <a:r>
              <a:rPr lang="en-GB" b="1" u="sng" dirty="0" smtClean="0"/>
              <a:t>Kyrie </a:t>
            </a:r>
            <a:r>
              <a:rPr lang="en-GB" b="1" u="sng" dirty="0" err="1" smtClean="0"/>
              <a:t>Eleison</a:t>
            </a:r>
            <a:r>
              <a:rPr lang="en-GB" b="1" u="sng" dirty="0" smtClean="0"/>
              <a:t>  </a:t>
            </a:r>
            <a:r>
              <a:rPr lang="en-GB" dirty="0" smtClean="0"/>
              <a:t>- </a:t>
            </a:r>
            <a:r>
              <a:rPr lang="en-GB" dirty="0"/>
              <a:t>G</a:t>
            </a:r>
            <a:r>
              <a:rPr lang="en-GB" dirty="0" smtClean="0"/>
              <a:t>reek for “</a:t>
            </a:r>
            <a:r>
              <a:rPr lang="en-GB" i="1" dirty="0" smtClean="0"/>
              <a:t>Lord have mercy.</a:t>
            </a:r>
            <a:r>
              <a:rPr lang="en-GB" dirty="0" smtClean="0"/>
              <a:t>” </a:t>
            </a:r>
            <a:endParaRPr lang="en-GB" dirty="0" smtClean="0"/>
          </a:p>
          <a:p>
            <a:endParaRPr lang="en-GB" dirty="0"/>
          </a:p>
          <a:p>
            <a:r>
              <a:rPr lang="en-GB" dirty="0" smtClean="0"/>
              <a:t>	This “confessing” of our sinfulness, </a:t>
            </a:r>
            <a:r>
              <a:rPr lang="en-GB" b="1" u="sng" dirty="0" smtClean="0">
                <a:solidFill>
                  <a:srgbClr val="FF0000"/>
                </a:solidFill>
              </a:rPr>
              <a:t>DOES NOT </a:t>
            </a:r>
            <a:r>
              <a:rPr lang="en-GB" dirty="0" smtClean="0"/>
              <a:t>replace individual confession. This is the community’s moment, where we talk in “general” terms about the forms our weakness takes:</a:t>
            </a:r>
          </a:p>
          <a:p>
            <a:endParaRPr lang="en-GB" dirty="0"/>
          </a:p>
          <a:p>
            <a:r>
              <a:rPr lang="en-GB" dirty="0" smtClean="0"/>
              <a:t>“</a:t>
            </a:r>
            <a:r>
              <a:rPr lang="en-GB" i="1" dirty="0" smtClean="0"/>
              <a:t>In my thoughts and in my words, in what I have done and in what I have failed to do”. </a:t>
            </a:r>
            <a:r>
              <a:rPr lang="en-GB" dirty="0"/>
              <a:t>N</a:t>
            </a:r>
            <a:r>
              <a:rPr lang="en-GB" dirty="0" smtClean="0"/>
              <a:t>otice that we don’t say anything specific. We mention HOW but not WHAT. </a:t>
            </a:r>
          </a:p>
          <a:p>
            <a:endParaRPr lang="en-GB" dirty="0"/>
          </a:p>
          <a:p>
            <a:r>
              <a:rPr lang="en-GB" dirty="0" smtClean="0"/>
              <a:t>A “good” confession </a:t>
            </a:r>
            <a:r>
              <a:rPr lang="en-GB" dirty="0" smtClean="0"/>
              <a:t>states </a:t>
            </a:r>
            <a:r>
              <a:rPr lang="en-GB" smtClean="0"/>
              <a:t>the sins </a:t>
            </a:r>
            <a:r>
              <a:rPr lang="en-GB" dirty="0" smtClean="0"/>
              <a:t>committed and a </a:t>
            </a:r>
            <a:r>
              <a:rPr lang="en-GB" dirty="0" smtClean="0"/>
              <a:t>CLEAR intention NOT to repeat the same sins, but to change your behaviour</a:t>
            </a:r>
            <a:r>
              <a:rPr lang="en-GB" smtClean="0"/>
              <a:t>.    </a:t>
            </a:r>
            <a:r>
              <a:rPr lang="en-GB" smtClean="0"/>
              <a:t>							</a:t>
            </a:r>
            <a:r>
              <a:rPr lang="en-GB" dirty="0" smtClean="0"/>
              <a:t>“</a:t>
            </a:r>
            <a:r>
              <a:rPr lang="en-GB" i="1" dirty="0" smtClean="0"/>
              <a:t>Turn away from sin and believe in the Gospel</a:t>
            </a:r>
            <a:r>
              <a:rPr lang="en-GB" dirty="0" smtClean="0"/>
              <a:t>…”</a:t>
            </a:r>
            <a:endParaRPr lang="en-GB" dirty="0"/>
          </a:p>
        </p:txBody>
      </p:sp>
      <p:pic>
        <p:nvPicPr>
          <p:cNvPr id="2" name="1-17 Sorry Seems to Be the Hardest W.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36096" y="260648"/>
            <a:ext cx="487363" cy="487363"/>
          </a:xfrm>
          <a:prstGeom prst="rect">
            <a:avLst/>
          </a:prstGeom>
        </p:spPr>
      </p:pic>
    </p:spTree>
    <p:extLst>
      <p:ext uri="{BB962C8B-B14F-4D97-AF65-F5344CB8AC3E}">
        <p14:creationId xmlns:p14="http://schemas.microsoft.com/office/powerpoint/2010/main" val="289199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30899"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4.bp.blogspot.com/-U7qjfjg4fJA/Up6LEOBPs5I/AAAAAAAAAjw/UGw0jJBwc3M/s1600/ANGELglori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188640"/>
            <a:ext cx="3228491" cy="24482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1520" y="404664"/>
            <a:ext cx="2664296" cy="1938992"/>
          </a:xfrm>
          <a:prstGeom prst="rect">
            <a:avLst/>
          </a:prstGeom>
          <a:noFill/>
        </p:spPr>
        <p:txBody>
          <a:bodyPr wrap="square" rtlCol="0">
            <a:spAutoFit/>
          </a:bodyPr>
          <a:lstStyle/>
          <a:p>
            <a:r>
              <a:rPr lang="en-GB" sz="2000" dirty="0" smtClean="0">
                <a:latin typeface="Georgia" pitchFamily="18" charset="0"/>
              </a:rPr>
              <a:t>After recognising our sinfulness in the Penitential Rite, we move on to the great HYMN of praise called the </a:t>
            </a:r>
            <a:r>
              <a:rPr lang="en-GB" sz="2000" b="1" u="sng" dirty="0" smtClean="0">
                <a:latin typeface="Georgia" pitchFamily="18" charset="0"/>
              </a:rPr>
              <a:t>Gloria. </a:t>
            </a:r>
            <a:endParaRPr lang="en-GB" sz="2000" b="1" u="sng" dirty="0">
              <a:latin typeface="Georgia" pitchFamily="18" charset="0"/>
            </a:endParaRPr>
          </a:p>
        </p:txBody>
      </p:sp>
      <p:sp>
        <p:nvSpPr>
          <p:cNvPr id="6" name="TextBox 5"/>
          <p:cNvSpPr txBox="1"/>
          <p:nvPr/>
        </p:nvSpPr>
        <p:spPr>
          <a:xfrm>
            <a:off x="6169594" y="404664"/>
            <a:ext cx="2664296" cy="1938992"/>
          </a:xfrm>
          <a:prstGeom prst="rect">
            <a:avLst/>
          </a:prstGeom>
          <a:noFill/>
        </p:spPr>
        <p:txBody>
          <a:bodyPr wrap="square" rtlCol="0">
            <a:spAutoFit/>
          </a:bodyPr>
          <a:lstStyle/>
          <a:p>
            <a:r>
              <a:rPr lang="en-GB" sz="2000" dirty="0" smtClean="0">
                <a:latin typeface="Georgia" pitchFamily="18" charset="0"/>
              </a:rPr>
              <a:t>This Latin phrase means: “Glory to God in the Highest” and while preferably SUNG, it can be said by the congregation. </a:t>
            </a:r>
            <a:endParaRPr lang="en-GB" sz="2000" dirty="0">
              <a:latin typeface="Georgia" pitchFamily="18" charset="0"/>
            </a:endParaRPr>
          </a:p>
        </p:txBody>
      </p:sp>
      <p:sp>
        <p:nvSpPr>
          <p:cNvPr id="5" name="TextBox 4"/>
          <p:cNvSpPr txBox="1"/>
          <p:nvPr/>
        </p:nvSpPr>
        <p:spPr>
          <a:xfrm>
            <a:off x="251520" y="2852936"/>
            <a:ext cx="8712968" cy="3046988"/>
          </a:xfrm>
          <a:prstGeom prst="rect">
            <a:avLst/>
          </a:prstGeom>
          <a:noFill/>
        </p:spPr>
        <p:txBody>
          <a:bodyPr wrap="square" rtlCol="0">
            <a:spAutoFit/>
          </a:bodyPr>
          <a:lstStyle/>
          <a:p>
            <a:r>
              <a:rPr lang="en-GB" dirty="0" smtClean="0"/>
              <a:t>	</a:t>
            </a:r>
            <a:r>
              <a:rPr lang="en-GB" sz="2400" dirty="0" smtClean="0">
                <a:latin typeface="Georgia" pitchFamily="18" charset="0"/>
              </a:rPr>
              <a:t>There are </a:t>
            </a:r>
            <a:r>
              <a:rPr lang="en-GB" sz="2400" b="1" u="sng" dirty="0" smtClean="0">
                <a:latin typeface="Georgia" pitchFamily="18" charset="0"/>
              </a:rPr>
              <a:t>TWO</a:t>
            </a:r>
            <a:r>
              <a:rPr lang="en-GB" sz="2400" dirty="0" smtClean="0">
                <a:latin typeface="Georgia" pitchFamily="18" charset="0"/>
              </a:rPr>
              <a:t>  moments of the liturgical year when the church omits the singing (or saying) of the Gloria:   				</a:t>
            </a:r>
            <a:r>
              <a:rPr lang="en-GB" sz="2400" b="1" u="sng" dirty="0" smtClean="0">
                <a:latin typeface="Georgia" pitchFamily="18" charset="0"/>
              </a:rPr>
              <a:t>LENT and ADVENT</a:t>
            </a:r>
            <a:r>
              <a:rPr lang="en-GB" sz="2400" dirty="0" smtClean="0">
                <a:latin typeface="Georgia" pitchFamily="18" charset="0"/>
              </a:rPr>
              <a:t>. </a:t>
            </a:r>
          </a:p>
          <a:p>
            <a:r>
              <a:rPr lang="en-GB" sz="2400" dirty="0" smtClean="0">
                <a:latin typeface="Georgia" pitchFamily="18" charset="0"/>
              </a:rPr>
              <a:t>	The reason for this is to highlight its solemnity and importance by reserving it for the Easter Vigil celebration and the Christmas Eve celebration. In both these celebrations the singing (or saying) of the Gloria can be accompanied with bells being rung. </a:t>
            </a:r>
            <a:endParaRPr lang="en-GB" sz="2400" dirty="0">
              <a:latin typeface="Georgia" pitchFamily="18" charset="0"/>
            </a:endParaRPr>
          </a:p>
        </p:txBody>
      </p:sp>
      <p:pic>
        <p:nvPicPr>
          <p:cNvPr id="1028" name="Picture 4" descr="http://www.clipartbest.com/cliparts/RiG/yo5/RiGyo5o6T.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919" y="5517232"/>
            <a:ext cx="1080120" cy="10801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www.clipartbest.com/cliparts/RiG/yo5/RiGyo5o6T.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5517232"/>
            <a:ext cx="1080120" cy="10801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www.clipartbest.com/cliparts/RiG/yo5/RiGyo5o6T.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5517232"/>
            <a:ext cx="1080120" cy="10801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www.clipartbest.com/cliparts/RiG/yo5/RiGyo5o6T.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5517232"/>
            <a:ext cx="1080120" cy="108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6389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0648"/>
            <a:ext cx="6624736" cy="936104"/>
          </a:xfrm>
          <a:scene3d>
            <a:camera prst="orthographicFront">
              <a:rot lat="0" lon="0" rev="0"/>
            </a:camera>
            <a:lightRig rig="brightRoom" dir="t"/>
          </a:scene3d>
          <a:sp3d extrusionH="12700" contourW="25400" prstMaterial="flat">
            <a:bevelT w="63500" h="152400" prst="hardEdge"/>
            <a:contourClr>
              <a:schemeClr val="accent3">
                <a:shade val="30000"/>
              </a:schemeClr>
            </a:contourClr>
          </a:sp3d>
        </p:spPr>
        <p:style>
          <a:lnRef idx="0">
            <a:schemeClr val="accent3"/>
          </a:lnRef>
          <a:fillRef idx="3">
            <a:schemeClr val="accent3"/>
          </a:fillRef>
          <a:effectRef idx="3">
            <a:schemeClr val="accent3"/>
          </a:effectRef>
          <a:fontRef idx="minor">
            <a:schemeClr val="lt1"/>
          </a:fontRef>
        </p:style>
        <p:txBody>
          <a:bodyPr anchor="t"/>
          <a:lstStyle/>
          <a:p>
            <a:pPr algn="l"/>
            <a:r>
              <a:rPr lang="en-GB" dirty="0" smtClean="0">
                <a:latin typeface="Georgia" panose="02040502050405020303" pitchFamily="18" charset="0"/>
              </a:rPr>
              <a:t>Collect	   </a:t>
            </a:r>
            <a:r>
              <a:rPr lang="en-GB" sz="2400" dirty="0" smtClean="0">
                <a:latin typeface="Georgia" panose="02040502050405020303" pitchFamily="18" charset="0"/>
              </a:rPr>
              <a:t>(Opening Prayer)</a:t>
            </a:r>
            <a:endParaRPr lang="en-GB" sz="2400" dirty="0">
              <a:latin typeface="Georgia" panose="02040502050405020303" pitchFamily="18" charset="0"/>
            </a:endParaRPr>
          </a:p>
        </p:txBody>
      </p:sp>
      <p:pic>
        <p:nvPicPr>
          <p:cNvPr id="1026" name="Picture 2" descr="C:\Users\Ian\AppData\Local\Microsoft\Windows\Temporary Internet Files\Content.IE5\7FOTKSFP\2221223106_f00e1ea1c9_z[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2280" y="219708"/>
            <a:ext cx="1800200" cy="1350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1799" y="1340768"/>
            <a:ext cx="6624736" cy="1754326"/>
          </a:xfrm>
          <a:prstGeom prst="rect">
            <a:avLst/>
          </a:prstGeom>
          <a:noFill/>
        </p:spPr>
        <p:txBody>
          <a:bodyPr wrap="square" rtlCol="0">
            <a:spAutoFit/>
          </a:bodyPr>
          <a:lstStyle/>
          <a:p>
            <a:r>
              <a:rPr lang="en-GB" dirty="0" smtClean="0"/>
              <a:t>	This prayer is the last action before the readers come forward to proclaim the Word of God. </a:t>
            </a:r>
          </a:p>
          <a:p>
            <a:endParaRPr lang="en-GB" dirty="0"/>
          </a:p>
          <a:p>
            <a:r>
              <a:rPr lang="en-GB" dirty="0" smtClean="0"/>
              <a:t>	The prayer normally reflects the theme of the celebration, and if there is a particular saint remembered, he/she is named in the prayer.  </a:t>
            </a:r>
            <a:endParaRPr lang="en-GB" dirty="0"/>
          </a:p>
        </p:txBody>
      </p:sp>
      <p:sp>
        <p:nvSpPr>
          <p:cNvPr id="5" name="TextBox 4"/>
          <p:cNvSpPr txBox="1"/>
          <p:nvPr/>
        </p:nvSpPr>
        <p:spPr>
          <a:xfrm>
            <a:off x="181799" y="3108541"/>
            <a:ext cx="6624735" cy="3477875"/>
          </a:xfrm>
          <a:prstGeom prst="rect">
            <a:avLst/>
          </a:prstGeom>
          <a:noFill/>
        </p:spPr>
        <p:txBody>
          <a:bodyPr wrap="square" rtlCol="0">
            <a:spAutoFit/>
          </a:bodyPr>
          <a:lstStyle/>
          <a:p>
            <a:r>
              <a:rPr lang="en-GB" b="1" u="sng" dirty="0" smtClean="0">
                <a:solidFill>
                  <a:srgbClr val="FFFF00"/>
                </a:solidFill>
              </a:rPr>
              <a:t>Task: </a:t>
            </a:r>
            <a:r>
              <a:rPr lang="en-GB" dirty="0" smtClean="0"/>
              <a:t>	</a:t>
            </a:r>
            <a:r>
              <a:rPr lang="en-GB" sz="2000" dirty="0" smtClean="0">
                <a:latin typeface="Georgia" panose="02040502050405020303" pitchFamily="18" charset="0"/>
              </a:rPr>
              <a:t>You are the priest. You are to role-play the </a:t>
            </a:r>
            <a:r>
              <a:rPr lang="en-GB" sz="2000" dirty="0">
                <a:latin typeface="Georgia" panose="02040502050405020303" pitchFamily="18" charset="0"/>
              </a:rPr>
              <a:t>O</a:t>
            </a:r>
            <a:r>
              <a:rPr lang="en-GB" sz="2000" dirty="0" smtClean="0">
                <a:latin typeface="Georgia" panose="02040502050405020303" pitchFamily="18" charset="0"/>
              </a:rPr>
              <a:t>pening Rite (welcome and greeting) of a celebration. Remember your body language, tone of voice and words are important to direct the people’s focus on what we are about to celebrate. </a:t>
            </a:r>
          </a:p>
          <a:p>
            <a:endParaRPr lang="en-GB" sz="2000" dirty="0">
              <a:latin typeface="Georgia" panose="02040502050405020303" pitchFamily="18" charset="0"/>
            </a:endParaRPr>
          </a:p>
          <a:p>
            <a:r>
              <a:rPr lang="en-GB" sz="2000" dirty="0" smtClean="0">
                <a:latin typeface="Georgia" panose="02040502050405020303" pitchFamily="18" charset="0"/>
              </a:rPr>
              <a:t>Prepare an introduction for:</a:t>
            </a:r>
          </a:p>
          <a:p>
            <a:r>
              <a:rPr lang="en-GB" sz="2000" dirty="0" smtClean="0">
                <a:latin typeface="Georgia" panose="02040502050405020303" pitchFamily="18" charset="0"/>
              </a:rPr>
              <a:t>A wedding…….. A funeral……. A graduation….</a:t>
            </a:r>
          </a:p>
          <a:p>
            <a:r>
              <a:rPr lang="en-GB" sz="2000" dirty="0" smtClean="0">
                <a:latin typeface="Georgia" panose="02040502050405020303" pitchFamily="18" charset="0"/>
              </a:rPr>
              <a:t>A birthday…….. A feast day….  Mother’s day….</a:t>
            </a:r>
          </a:p>
          <a:p>
            <a:endParaRPr lang="en-GB" sz="2000" dirty="0">
              <a:latin typeface="Georgia" panose="02040502050405020303" pitchFamily="18" charset="0"/>
            </a:endParaRPr>
          </a:p>
          <a:p>
            <a:r>
              <a:rPr lang="en-GB" sz="2000" i="1" u="sng" dirty="0" smtClean="0">
                <a:latin typeface="Georgia" panose="02040502050405020303" pitchFamily="18" charset="0"/>
              </a:rPr>
              <a:t>Your Intro</a:t>
            </a:r>
            <a:r>
              <a:rPr lang="en-GB" sz="2000" dirty="0" smtClean="0">
                <a:latin typeface="Georgia" panose="02040502050405020303" pitchFamily="18" charset="0"/>
              </a:rPr>
              <a:t>:  	Sign of the cross/ greeting / welcome.</a:t>
            </a:r>
            <a:endParaRPr lang="en-GB" sz="2000" dirty="0">
              <a:latin typeface="Georgia" panose="02040502050405020303" pitchFamily="18" charset="0"/>
            </a:endParaRPr>
          </a:p>
        </p:txBody>
      </p:sp>
      <p:pic>
        <p:nvPicPr>
          <p:cNvPr id="1028" name="Picture 4" descr="File:Angel happy face hands prayer hg clr.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44190" y="1844824"/>
            <a:ext cx="1944216" cy="19442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elcome glitter gif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044190" y="4509120"/>
            <a:ext cx="1922534" cy="1922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79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30"/>
                                        </p:tgtEl>
                                        <p:attrNameLst>
                                          <p:attrName>style.visibility</p:attrName>
                                        </p:attrNameLst>
                                      </p:cBhvr>
                                      <p:to>
                                        <p:strVal val="visible"/>
                                      </p:to>
                                    </p:set>
                                    <p:anim calcmode="lin" valueType="num">
                                      <p:cBhvr additive="base">
                                        <p:cTn id="14" dur="2000" fill="hold"/>
                                        <p:tgtEl>
                                          <p:spTgt spid="1030"/>
                                        </p:tgtEl>
                                        <p:attrNameLst>
                                          <p:attrName>ppt_x</p:attrName>
                                        </p:attrNameLst>
                                      </p:cBhvr>
                                      <p:tavLst>
                                        <p:tav tm="0">
                                          <p:val>
                                            <p:strVal val="#ppt_x"/>
                                          </p:val>
                                        </p:tav>
                                        <p:tav tm="100000">
                                          <p:val>
                                            <p:strVal val="#ppt_x"/>
                                          </p:val>
                                        </p:tav>
                                      </p:tavLst>
                                    </p:anim>
                                    <p:anim calcmode="lin" valueType="num">
                                      <p:cBhvr additive="base">
                                        <p:cTn id="15" dur="20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Grid</Template>
  <TotalTime>199</TotalTime>
  <Words>439</Words>
  <Application>Microsoft Office PowerPoint</Application>
  <PresentationFormat>On-screen Show (4:3)</PresentationFormat>
  <Paragraphs>61</Paragraphs>
  <Slides>7</Slides>
  <Notes>0</Notes>
  <HiddenSlides>0</HiddenSlides>
  <MMClips>1</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Grid</vt:lpstr>
      <vt:lpstr>Еυκαιστια Our Eucharist</vt:lpstr>
      <vt:lpstr>The Liturgy of the Word</vt:lpstr>
      <vt:lpstr>The Opening Rite</vt:lpstr>
      <vt:lpstr>  Our Greeting</vt:lpstr>
      <vt:lpstr>   The Penitential Rite     Click the icon to listen to the song.</vt:lpstr>
      <vt:lpstr>PowerPoint Presentation</vt:lpstr>
      <vt:lpstr>Collect    (Opening Prayer)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Еυκαιστια Our Eucharist</dc:title>
  <dc:creator>Ian</dc:creator>
  <cp:lastModifiedBy>Ian</cp:lastModifiedBy>
  <cp:revision>23</cp:revision>
  <dcterms:created xsi:type="dcterms:W3CDTF">2015-02-02T20:42:32Z</dcterms:created>
  <dcterms:modified xsi:type="dcterms:W3CDTF">2015-03-09T22:44:10Z</dcterms:modified>
</cp:coreProperties>
</file>