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E757C-1D15-451F-8F5D-CEB85E31CE7E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8D3A0-6485-4749-9FCE-62E18DFA9C5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8D3A0-6485-4749-9FCE-62E18DFA9C5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8D3A0-6485-4749-9FCE-62E18DFA9C5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1FF1-217B-4933-824B-4D2F4DD13BC7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012A-EF87-4E9B-9476-24ADE4954F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1FF1-217B-4933-824B-4D2F4DD13BC7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012A-EF87-4E9B-9476-24ADE4954F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1FF1-217B-4933-824B-4D2F4DD13BC7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012A-EF87-4E9B-9476-24ADE4954F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1FF1-217B-4933-824B-4D2F4DD13BC7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012A-EF87-4E9B-9476-24ADE4954F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1FF1-217B-4933-824B-4D2F4DD13BC7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012A-EF87-4E9B-9476-24ADE4954F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1FF1-217B-4933-824B-4D2F4DD13BC7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012A-EF87-4E9B-9476-24ADE4954F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1FF1-217B-4933-824B-4D2F4DD13BC7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012A-EF87-4E9B-9476-24ADE4954F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1FF1-217B-4933-824B-4D2F4DD13BC7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012A-EF87-4E9B-9476-24ADE4954F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1FF1-217B-4933-824B-4D2F4DD13BC7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012A-EF87-4E9B-9476-24ADE4954F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1FF1-217B-4933-824B-4D2F4DD13BC7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012A-EF87-4E9B-9476-24ADE4954F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1FF1-217B-4933-824B-4D2F4DD13BC7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012A-EF87-4E9B-9476-24ADE4954F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D1FF1-217B-4933-824B-4D2F4DD13BC7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4012A-EF87-4E9B-9476-24ADE4954F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econlonmusic.co.uk/spweb/details.php?catno=RCM11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075nquail\Local%20Settings\Temporary%20Internet%20Files\Content.IE5\7TJDKMJ5\MS900054226%5b1%5d.mid" TargetMode="Externa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23gifs.eu/advent-wreaths/gif-adventskraenze-0032.gif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inedglassphotography.com/CalvaryAlbum/Nativity%20window%20Mary%20Joseph%20Jesus%20close-up%20by%20Powell.jpe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//upload.wikimedia.org/wikipedia/commons/5/50/Isaiah_(Bible_Card)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paideaclassics.org/images/ext/box120.jpg?1198334212476d2104c973f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en.wikipedia.org/wiki/File:Our_Lady_of_Good_Counsel_by_Pasquale_Sarullo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http://thumbs.imagekind.com/member/78fb4421-84cd-4c05-9b1b-51db3e015ca3/uploadedartwork/450X450/66834128-34e9-4bd1-8248-1d992a3927f7.jpg" TargetMode="Externa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Comic Sans MS" pitchFamily="66" charset="0"/>
              </a:rPr>
              <a:t>Advent and Christmastide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An Overview-Primary 1-7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www.roseconlonmusic.co.uk/spweb/images/clientcontent/roseconlonmusic.co.uk/image/This%20Is%20Our%20Faith%20log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260648"/>
            <a:ext cx="1224136" cy="17989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11268" name="Picture 4" descr="http://christmyhope.com/sitebuildercontent/sitebuilderpictures/jesus-baby-10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5" y="5024274"/>
            <a:ext cx="2520280" cy="148737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ircargohawaii.com/holiday---merry-christmas-animated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857232"/>
            <a:ext cx="7929618" cy="5286412"/>
          </a:xfrm>
          <a:prstGeom prst="rect">
            <a:avLst/>
          </a:prstGeom>
          <a:noFill/>
        </p:spPr>
      </p:pic>
      <p:pic>
        <p:nvPicPr>
          <p:cNvPr id="4" name="MS900054226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7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General Themes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000" dirty="0" smtClean="0">
                <a:latin typeface="Comic Sans MS" pitchFamily="66" charset="0"/>
              </a:rPr>
              <a:t>Liturgical Colour for Advent- Purple</a:t>
            </a:r>
          </a:p>
          <a:p>
            <a:r>
              <a:rPr lang="en-GB" sz="3000" dirty="0" smtClean="0">
                <a:latin typeface="Comic Sans MS" pitchFamily="66" charset="0"/>
              </a:rPr>
              <a:t>Liturgical Colour for Christmastide –White</a:t>
            </a:r>
          </a:p>
          <a:p>
            <a:r>
              <a:rPr lang="en-GB" sz="3000" dirty="0" smtClean="0">
                <a:latin typeface="Comic Sans MS" pitchFamily="66" charset="0"/>
              </a:rPr>
              <a:t>Advent Wreath</a:t>
            </a:r>
          </a:p>
          <a:p>
            <a:r>
              <a:rPr lang="en-GB" sz="3000" dirty="0" smtClean="0">
                <a:latin typeface="Comic Sans MS" pitchFamily="66" charset="0"/>
              </a:rPr>
              <a:t>Advent Calendar</a:t>
            </a:r>
          </a:p>
          <a:p>
            <a:r>
              <a:rPr lang="en-GB" sz="3000" dirty="0" smtClean="0">
                <a:latin typeface="Comic Sans MS" pitchFamily="66" charset="0"/>
              </a:rPr>
              <a:t>Christmas is a Special Time for Christians</a:t>
            </a:r>
          </a:p>
          <a:p>
            <a:r>
              <a:rPr lang="en-GB" sz="3000" dirty="0" smtClean="0">
                <a:latin typeface="Comic Sans MS" pitchFamily="66" charset="0"/>
              </a:rPr>
              <a:t>The Story of the Nativity</a:t>
            </a:r>
          </a:p>
          <a:p>
            <a:r>
              <a:rPr lang="en-GB" sz="3000" dirty="0" smtClean="0">
                <a:latin typeface="Comic Sans MS" pitchFamily="66" charset="0"/>
              </a:rPr>
              <a:t>The Angelus</a:t>
            </a:r>
          </a:p>
          <a:p>
            <a:r>
              <a:rPr lang="en-GB" sz="3000" dirty="0" smtClean="0">
                <a:latin typeface="Comic Sans MS" pitchFamily="66" charset="0"/>
              </a:rPr>
              <a:t>Participation in Prayer Services</a:t>
            </a:r>
            <a:endParaRPr lang="en-GB" sz="3000" dirty="0">
              <a:latin typeface="Comic Sans MS" pitchFamily="66" charset="0"/>
            </a:endParaRPr>
          </a:p>
        </p:txBody>
      </p:sp>
      <p:pic>
        <p:nvPicPr>
          <p:cNvPr id="14342" name="Picture 6" descr="http://www.fabmums.com/wp-content/uploads/2009/11/crafts-advent-calend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868">
            <a:off x="7452320" y="5085184"/>
            <a:ext cx="1021296" cy="13617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10242" name="Picture 2" descr="adventskraenze-0032.gif from 123gifs.eu Download &amp; Greeting Card">
            <a:hlinkClick r:id="rId3" tooltip="adventskraenze-0032.gif from 123gifs.eu Download &amp; Greeting Card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0"/>
            <a:ext cx="1428760" cy="15716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Primary 1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291264" cy="4669979"/>
          </a:xfrm>
        </p:spPr>
        <p:txBody>
          <a:bodyPr>
            <a:normAutofit/>
          </a:bodyPr>
          <a:lstStyle/>
          <a:p>
            <a:r>
              <a:rPr lang="en-GB" sz="3000" dirty="0" smtClean="0">
                <a:latin typeface="Comic Sans MS" pitchFamily="66" charset="0"/>
              </a:rPr>
              <a:t>Know that Advent is a special time when we prepare for Jesus’ birth</a:t>
            </a:r>
          </a:p>
          <a:p>
            <a:r>
              <a:rPr lang="en-GB" sz="3000" dirty="0" smtClean="0">
                <a:latin typeface="Comic Sans MS" pitchFamily="66" charset="0"/>
              </a:rPr>
              <a:t>Make an Advent chain and an Advent chart</a:t>
            </a:r>
          </a:p>
          <a:p>
            <a:r>
              <a:rPr lang="en-GB" sz="3000" dirty="0">
                <a:latin typeface="Comic Sans MS" pitchFamily="66" charset="0"/>
              </a:rPr>
              <a:t>K</a:t>
            </a:r>
            <a:r>
              <a:rPr lang="en-GB" sz="3000" dirty="0" smtClean="0">
                <a:latin typeface="Comic Sans MS" pitchFamily="66" charset="0"/>
              </a:rPr>
              <a:t>now the figures and setting of the Christmas narrative</a:t>
            </a:r>
          </a:p>
          <a:p>
            <a:r>
              <a:rPr lang="en-GB" sz="3000" dirty="0" smtClean="0">
                <a:latin typeface="Comic Sans MS" pitchFamily="66" charset="0"/>
              </a:rPr>
              <a:t>Complete </a:t>
            </a:r>
            <a:r>
              <a:rPr lang="en-GB" sz="3000" i="1" dirty="0" smtClean="0">
                <a:latin typeface="Comic Sans MS" pitchFamily="66" charset="0"/>
              </a:rPr>
              <a:t>The Christmas Nativity </a:t>
            </a:r>
            <a:r>
              <a:rPr lang="en-GB" sz="3000" dirty="0" smtClean="0">
                <a:latin typeface="Comic Sans MS" pitchFamily="66" charset="0"/>
              </a:rPr>
              <a:t>Workbook</a:t>
            </a:r>
            <a:endParaRPr lang="en-GB" sz="3000" dirty="0">
              <a:latin typeface="Comic Sans MS" pitchFamily="66" charset="0"/>
            </a:endParaRPr>
          </a:p>
        </p:txBody>
      </p:sp>
      <p:pic>
        <p:nvPicPr>
          <p:cNvPr id="17411" name="Picture 3" descr="Advent reward ch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00000">
            <a:off x="7227619" y="4805750"/>
            <a:ext cx="1262071" cy="178061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17415" name="Picture 7" descr="http://kidscraftweekly.com/images/advent_challenge/chain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660000">
            <a:off x="641640" y="5300519"/>
            <a:ext cx="1620359" cy="122607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17417" name="Picture 9" descr="http://images.fineartamerica.com/images-medium/nativity-scene-sonja-anders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5157192"/>
            <a:ext cx="1831625" cy="12241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Primary 2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000" dirty="0" smtClean="0">
                <a:latin typeface="Comic Sans MS" pitchFamily="66" charset="0"/>
              </a:rPr>
              <a:t>Know that Mary and Joseph prepared for the birth of Jesus</a:t>
            </a:r>
          </a:p>
          <a:p>
            <a:r>
              <a:rPr lang="en-GB" sz="3000" dirty="0" smtClean="0">
                <a:latin typeface="Comic Sans MS" pitchFamily="66" charset="0"/>
              </a:rPr>
              <a:t>Know that heaven and earth rejoiced together at the birth of Jesus</a:t>
            </a:r>
          </a:p>
          <a:p>
            <a:r>
              <a:rPr lang="en-GB" sz="3000" dirty="0" smtClean="0">
                <a:latin typeface="Comic Sans MS" pitchFamily="66" charset="0"/>
              </a:rPr>
              <a:t>Make shepherd and angel figures</a:t>
            </a:r>
          </a:p>
          <a:p>
            <a:r>
              <a:rPr lang="en-GB" sz="3000" dirty="0" smtClean="0">
                <a:latin typeface="Comic Sans MS" pitchFamily="66" charset="0"/>
              </a:rPr>
              <a:t>Complete </a:t>
            </a:r>
            <a:r>
              <a:rPr lang="en-GB" sz="3000" i="1" dirty="0" smtClean="0">
                <a:latin typeface="Comic Sans MS" pitchFamily="66" charset="0"/>
              </a:rPr>
              <a:t>Mary the Mother of Jesus </a:t>
            </a:r>
            <a:r>
              <a:rPr lang="en-GB" sz="3000" dirty="0" smtClean="0">
                <a:latin typeface="Comic Sans MS" pitchFamily="66" charset="0"/>
              </a:rPr>
              <a:t>Workbook</a:t>
            </a:r>
            <a:endParaRPr lang="en-GB" sz="3000" dirty="0">
              <a:latin typeface="Comic Sans MS" pitchFamily="66" charset="0"/>
            </a:endParaRPr>
          </a:p>
        </p:txBody>
      </p:sp>
      <p:pic>
        <p:nvPicPr>
          <p:cNvPr id="1028" name="Picture 4" descr="http://t2.gstatic.com/images?q=tbn:ANd9GcS__EOXcMir48vhWR8kSWWJlsPLNWUtEJIcZVcFMC2JFAM2Tmj_d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1200000">
            <a:off x="7331275" y="4701046"/>
            <a:ext cx="1263495" cy="1620342"/>
          </a:xfrm>
          <a:prstGeom prst="rect">
            <a:avLst/>
          </a:prstGeom>
          <a:noFill/>
        </p:spPr>
      </p:pic>
      <p:pic>
        <p:nvPicPr>
          <p:cNvPr id="1030" name="Picture 6" descr="mary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27215">
            <a:off x="2928926" y="4929198"/>
            <a:ext cx="1430536" cy="161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http://www.picgifs.com/graphics/c/christmas-angel/graphics-christmas-angel-61932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214290"/>
            <a:ext cx="1619254" cy="13395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Primary 3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373616" cy="5112568"/>
          </a:xfrm>
        </p:spPr>
        <p:txBody>
          <a:bodyPr>
            <a:noAutofit/>
          </a:bodyPr>
          <a:lstStyle/>
          <a:p>
            <a:r>
              <a:rPr lang="en-GB" sz="3000" dirty="0" smtClean="0">
                <a:latin typeface="Comic Sans MS" pitchFamily="66" charset="0"/>
              </a:rPr>
              <a:t>Know that Joseph said  “Yes” to God</a:t>
            </a:r>
          </a:p>
          <a:p>
            <a:r>
              <a:rPr lang="en-GB" sz="3000" dirty="0" smtClean="0">
                <a:latin typeface="Comic Sans MS" pitchFamily="66" charset="0"/>
              </a:rPr>
              <a:t>Recount the Story of Herod</a:t>
            </a:r>
          </a:p>
          <a:p>
            <a:r>
              <a:rPr lang="en-GB" sz="3000" dirty="0" smtClean="0">
                <a:latin typeface="Comic Sans MS" pitchFamily="66" charset="0"/>
              </a:rPr>
              <a:t>Reflect on Joseph’s way of following God compared to Herod’s way</a:t>
            </a:r>
          </a:p>
          <a:p>
            <a:r>
              <a:rPr lang="en-US" sz="3000" dirty="0" smtClean="0">
                <a:latin typeface="Comic Sans MS" pitchFamily="66" charset="0"/>
              </a:rPr>
              <a:t>Examine how we too can choose to follow Joseph’s way or Herod’s way</a:t>
            </a:r>
          </a:p>
          <a:p>
            <a:r>
              <a:rPr lang="en-GB" sz="3000" dirty="0" smtClean="0">
                <a:latin typeface="Comic Sans MS" pitchFamily="66" charset="0"/>
              </a:rPr>
              <a:t>Caring for the wider community at Advent</a:t>
            </a:r>
          </a:p>
          <a:p>
            <a:r>
              <a:rPr lang="en-GB" sz="3000" dirty="0" smtClean="0">
                <a:latin typeface="Comic Sans MS" pitchFamily="66" charset="0"/>
              </a:rPr>
              <a:t>Complete </a:t>
            </a:r>
            <a:r>
              <a:rPr lang="en-GB" sz="3000" i="1" dirty="0" smtClean="0">
                <a:latin typeface="Comic Sans MS" pitchFamily="66" charset="0"/>
              </a:rPr>
              <a:t>Christmas Story </a:t>
            </a:r>
            <a:r>
              <a:rPr lang="en-GB" sz="3000" dirty="0" smtClean="0">
                <a:latin typeface="Comic Sans MS" pitchFamily="66" charset="0"/>
              </a:rPr>
              <a:t>Workbook</a:t>
            </a:r>
            <a:endParaRPr lang="en-GB" sz="3000" dirty="0">
              <a:latin typeface="Comic Sans MS" pitchFamily="66" charset="0"/>
            </a:endParaRPr>
          </a:p>
        </p:txBody>
      </p:sp>
      <p:pic>
        <p:nvPicPr>
          <p:cNvPr id="6149" name="Picture 5" descr="http://ldspictures.files.wordpress.com/2007/12/nativ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24975">
            <a:off x="755576" y="188640"/>
            <a:ext cx="1530751" cy="10801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6146" name="Picture 2" descr="Original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48397">
            <a:off x="576853" y="5693275"/>
            <a:ext cx="890061" cy="9239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6148" name="Picture 4" descr="http://www.nndb.com/people/901/000103592/herod-antipas-1-siz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1652917" flipV="1">
            <a:off x="7561855" y="5473624"/>
            <a:ext cx="1224136" cy="10997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Primary 4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000" dirty="0" smtClean="0">
                <a:latin typeface="Comic Sans MS" pitchFamily="66" charset="0"/>
              </a:rPr>
              <a:t>Know the place of the Magi in the Christmas narrative</a:t>
            </a:r>
          </a:p>
          <a:p>
            <a:r>
              <a:rPr lang="en-US" sz="3000" dirty="0" smtClean="0">
                <a:latin typeface="Comic Sans MS" pitchFamily="66" charset="0"/>
              </a:rPr>
              <a:t>Understand that the Wise men knew that the star was a sign of a special person being born</a:t>
            </a:r>
            <a:endParaRPr lang="en-GB" sz="3000" dirty="0" smtClean="0">
              <a:latin typeface="Comic Sans MS" pitchFamily="66" charset="0"/>
            </a:endParaRPr>
          </a:p>
          <a:p>
            <a:r>
              <a:rPr lang="en-US" sz="3000" dirty="0" smtClean="0">
                <a:latin typeface="Comic Sans MS" pitchFamily="66" charset="0"/>
              </a:rPr>
              <a:t>Know that a prophet in the Old Testament had written that the saviour would be born in Bethlehem</a:t>
            </a:r>
          </a:p>
          <a:p>
            <a:r>
              <a:rPr lang="en-US" sz="3000" dirty="0" smtClean="0">
                <a:latin typeface="Comic Sans MS" pitchFamily="66" charset="0"/>
              </a:rPr>
              <a:t>State the significance of the gifts of gold, frankincense and myrrh </a:t>
            </a:r>
          </a:p>
        </p:txBody>
      </p:sp>
      <p:sp>
        <p:nvSpPr>
          <p:cNvPr id="5123" name="AutoShape 3" descr="data:image/jpeg;base64,/9j/4AAQSkZJRgABAQAAAQABAAD/2wCEAAkGBhQSDxQQEhQUFRQVFBcVFhYVFxYbFxcXFRwYIBUWFhgXGyceGB0jGRgdIC8gJycqLCwuGB4xNTAtNScrLCkBCQoKBQUFDQUFDSkYEhgpKSkpKSkpKSkpKSkpKSkpKSkpKSkpKSkpKSkpKSkpKSkpKSkpKSkpKSkpKSkpKSkpKf/AABEIAKsBJgMBIgACEQEDEQH/xAAcAAEAAwEBAQEBAAAAAAAAAAAABgcIBQQDAgH/xABIEAACAQMCAwUECAMGBAMJAAABAgMABBEFEgYhMQcTIkFRFGFxgQgXMkJUkZPTI1KhFTNicoKxJENTwYOS4URjc5Sio7TR8P/EABQBAQAAAAAAAAAAAAAAAAAAAAD/xAAUEQEAAAAAAAAAAAAAAAAAAAAA/9oADAMBAAIRAxEAPwC8aUpQKUpQKUpQKUr5XV2kSGSR1RF5szsFUD3k8hQfWlflHDAMCCCMgjmCD0IPnX6oFKUoFKUoFKUoFKUoFKUoFKUoFKUoFKUoFKUoFKUoFKUoFKUoFKUoFKUoFKUoFKUoFKUoFZz7bu0d7m5fT4HZbeIlJhjHeSox3A+qKVGB0yCfTF6cVcVQafbtcXDhRzCr953AJCKPU4+HrWPtU1F7ieW4kwXlkaRschucknA8hk0F99g3HzXETafO7PLEu6IlekKhV2sw9GIAzz5+4Vb1Z2+jzqxS+kgM6Isi8oGUlpXAJ3I4GFKheYJ5g9DjI0TQK8t7qcUOzvXVO8fYm44BbazbQfXajH5V6qzr9Ii4T+0I445CT3QaaIMdocZCOy9NxjIGeuAKC79A4ytL0L7PMrl0aQJ0cIr7CzKeajdyGevlXbrMHYVMg1dEkmkjDI21Ed1WaRcbI5Nv2lwWbB5EqAeuDp+gUpSgUpSgUpSgUpSgUpSgUpSgVHeH+J1uL2/tldW9mljUbSOQaNd45dcSB1PmCCOWBXD7YuM5dNtIZrd0ErT7djgMHTu5N2R18LbDkEc8eRwaC4W41vYNQNxDKvf3DbZDKBscyN1fyGGOc8sfDIoNd0r526sEUM25goDNjG4gczgdMnnivpQKUpQKUpQKUpQKUpQKUpQKUpQKUr53M4RGduiqWPwAyevuoMydud9ctqzxXDoUjAMCRtlUjfmNw6rI2AWzz6Y8O2q7r26zqr3NzLcyHLyyNI3pljnA9AOgHoBXioLv+jvo8E0dxJLbq8kU0bxzMFO1trYVOW5SOp5kHK8gRzvSsx9kvaVBpSXQmjlkaXuygj24ym/IYswx9scwD0q4OCe1231CSO3KSRXMis3dkFlAXJGJMDOUAOcDrQTTUb9IIZJ5DtjjRnc+iqMk/kKxrxDrb3l3NdSnxyuWPuH3VHuVcKPcBV9fSF4nMNjHZKDm6bLHyEcRUkfEuV+QPrWdKCxuw7S5H1OOaGaJWiOZIn37ngYESFMDBIyBjPIkHoK07WV+xXVYrfWYmmcIrJIgZm2qGZfCGJ5YJGOfmRWqAaBSlKBSlKBSlKBSlKBSlKBSlVn2sdq8VlFNZwMTeMgHIZWIP1Zjn7QTmB6sp6UFU9tfGAvdTaONsw22Yk9C+f4rj4sAufMID51EeG7EzXcMYhNx41LQqcNKinLoDkEEqD0515LixZEjdsASKWUeZUErux5AsCB/lNfvSLZpLiGNG2M8qIr8/CzMAG5c+ROeXPlQbRsUAiQBSgCKAjEFlAAwpIJBI6dT8TX3r4WELJEiSOZHVFVpCApdgAGcqOQyeeB6196BSlKBSlKBSlKBSlKBSlKBSlKBUK7UL6RrePToDia+kEIPkkWV79z6ja20jrhmPkalt/fpDE0sjbUQZJ/2AA5kk8gBzJIA5mqJ457QZLe5e4XuzckNAI2Ib2UFQWXap+2iyBd/QvJcjmEXAVHqVp3U0kW5X7t2TchyrbSRuU+YOMivNSlAq1ey/j6P+0rf2i23SGNLWOSMbinht4ojtc+ABY33Mp/5rcsdaqrtcHcSNY30N0pfCON6o20umRuQkggg46H+nUBeX0hOGTPYR3aDLWznf/8AClwGPvwwX5FjWc6tftW7Ylv4UtbPvUiPimZsKZMgYjwCTtBznngkdCACaooFXv2LcYXMMsWk3aOFmiM9q7ltxQqGVVycGMorEY6EEfCiK9ul6xJbuZIiAxUqCQCVzjDITzR1YBgwwQVFBbV72q3dnxHMl1MTaJM8TRqAVWI57tgAM7wCpPmeY91WVw92uadeSd0k4RzIURZhsMmMYZM8sMTgAkMSOlZQkkLEsSSScknmST1JPnX8BoNxVFeO+0W30pYjOsjmYsEWMLnCbd5JZgBjcPjn51Dezjtre+uYbKaGJHZX3SiQqGKjKBI2ByxPIjd7x6VDO3PjmC+ligt1ZhbNIrysrLlm2gogPkNnMkeQxyzkL3h4utTZx3xmRIJQu13YKMvyCk5wGByCPLBz0NdisO7jjGeVWL2ddsM9jNtunnuLZl27S+5oyCMNHvPpkbcgHPuFBp2lcnQ+KrW8VWtp45Nyb9oYbwucEsn2lwTjmOtdagUpX8dwASTgAZJPQAeZoPJq2px20ElxKwWONC7n3AeXqT0A8zgVk61tn1fWcKoRru4ZmC9EViWkbn6KCflUp7Ze0/26X2O2b/hYm5sP+c4+9/kHkPP7Xpjw8IcSLo1n7YixS3l2SsQY5EMEZ8buFIbc78guRyjznyIeTtg0P2XVniB/h91CYRkeGJUCIhx027COfM4B881DYJ2R1dCVZSGUjqCDkEe8GvvquqSXM8lxM26SVy7H3n09AOgHkABXkoL17H+1q4ur72S+laQyriEhIlCsgZm3bFUnKjl15jpzq7qyPwXxqtncWrywJIlvK7hlUCX+KFDZb74ABKg4wT1xyrUfDXE0F/brc2zbkJxzBBVhjcrA9CM/D0JoOrSlKBSuHxhxZFp9pJcSHJRQVQY3MWYKuASOW5hk+QrOHBnadPban7bcyzzI+/vUDZ37gdvhY7QFbBAGMYwOXKg1XSohwp2q2GoOIoZSkzDIilXa5x1CnJVjgZwGNS+gUpSgUpSgVwONOM4NMtvaZ9xywREXG92PkueXIZY5PQeuAe/WYO3G7uf7VeCeYyRoA8K5XCJIM4KqBhsjGTzIA8sUH7487a7i/CRwqbaJHEg2uTIzr9hmYAY2nxAAciAc5AxXUkhYliSSTkk8ySepJ86/NKBSlKBSlKBSlKBSlKBU7i4ItYdPa4upnkuXQtHbWhRjEME7rl8MF8PiK8iAD1wdvD4EsoZdSto7kkRNKoYqwU5PJME/4yufdmr84y4agS1ksbZdjywkyyAlpdm4CGLe2SokuCo2/Z2rLgDrQVtwL2UXTX1lcRviAxQ3vfhWAHNS0HoZM5HXGOfur9fSBjjiv44IkVAyG5k2jG+WZmVnY+ZxEPzPqa0BoWkLa2sVqhZlhRY1LY3EL0JwAM/Ks09tnEkN5qpeBtyRRLCW54ZkZy23I6AvjPng+VBAa6l5oJieKOSWJWcgOMsRASRymKqQGAOWVdxXGCAeVdzsz4AbVbsx7tkMQDzP1OCcBFH8zYOCeQwTzxgzTtQ4MjsFMkjxtbssdvZwKrAwnerzyHmdx2IcvnLGbmAABQfrsV4LvrbVpmdViWBe6nVwSXWUFk7kgFW8UatnI5Y65q/a+cEqsqspBVgCpHQg9CPlX0oFVV9IHiJoLBLeKfu3ncq8ajxyQ4O7xfdXdgH+bOOgIMv4948h0u276XLO+RDGM5kYY5E4wqjIJPp0BPKsq8R8RTX1y91cNudz/pVfJEHko8h/3yaDmUpSgUpSgVoXsG48E8Z01oo42gj3xmIEB0yA5cEnx7mBz57jyGOeeqs/6Pt/FHqpV9/eSxNFGFUFf55Gds+HAiAHI53eWKDSlKUoM+fSJ0do7mC4MpZZt+2MjkhQRhyCDzyNvkPsjmfKn6un6Stggns5xne8csbDPLbGVZOXlzlb+npVLquSAOp5UHp0zUXt547iI4kidZEJAOGU5GQeR5itH9nHbImoyR2kkLJclXZipTusIM5Xc+/J/lAYjrnGSKp1nhiygtDawj2m+WJprmfe4gtljPjWPb4ZDuxED4gWPkSAJT2P9mAd7XV0uTsXJ7vZh+8XckiFt2Nnv6kHoKC96UpQKUpQfC+vVhieaQ4SNGdz6KgJY/kKxrxJrj3l5NdyfalkL4znaPuoD6KoCj4VqDtWaR9ONpD/AH15LHax9ceM5cnA5KI0ck+QrM/GejpaahcWseSkUmwFup2gZJ95PP50HFpSlApSlApSlApSlApSlB1+FGHtaIwB73MS5wAHkGImJYgACTaSfQGtD8F3DXeyKfd7VFIs18WxzeLK2sYxy2h1L4HRoXJGXycxA1dnBfESXcS3Mdx3eqRkmcSSKpulyMOm8hGwiqpj8IIQAlSI5EC8bq5WONpHIVEUsxPQKoyxPwAzWLtavRNczTKoRZJXdUAACh2JCgDkMA4qzu0/tiN3a+wQDblv48iltrqMEIm9VcAn7QIGCuAWHM1Zp9r3s0cWQu91Tcxwo3EDJJ6AZzQXL9HQPFPcxv4RLBFMi5HiG5gGwOnI9Dg4IPQg1PuLoY726t7bajrHcKGLKreJcPMgPUBYUKtjluniHUEV8NL0m1tI3OnoYl2IJr6XfsWONSN0fenErbeQ2juxnmTtCHv8M6Vj/iCjRjaY4I2zuSEtuLPu597K4Ej558kB8SkkO+iAAAAAAYAHQfCv7SlBVvb5xZFBYexFVea45qGCkRopGZMHo33VP+Y58PPN1TTtPvpLu6bUif4E0skNtnPiittoLryxtJfPX7Rf0qF0ClKUClKUCpHwBO8d/HLD/fR5ljHTf3fikj/1RB16HJIHnUcr16Tqb29xFcRnDxOrqfepzz93lQbN0rU0uII54zlJFDDpkeoOOhByCPIg166q/hbiNbcJdQAtpt4xfYoLNaTtjvIQignm+TtHXICjIAklfGfG8VjpzXwZJNygQbWBWV3HgAIPNfvEjyBoKK7fNWjm1gonMwQpE5zkb8sxA54GA4B94NQLStOkmlRIhlmkSNM8h3j57tSTyBYjln0Pvr5Xt480rzSMWeRmdmPUsxyx+ZNW5ofZlI+gwyGZLfvZlunYqzSMAClrHGE5kkOzKBklpVAFBMuP+ErZLOGziUiS4uIQzElndd6K8krEktjeqA89pkULtBOJpwlwnDp1v7NblzHvaTxtuIL45A4HIYA/9edcqys5J75Xl6ptlkXkREMH2a2yCVZ8s0zkE+JYsZXYal9ApSlApSoHx32u2lhGVjdLi4OQsUbBgpHnKynwAen2j/UB3HjFxqYPVLJD/wDMXC/7pB/+QPSs3dsDKddvNuMd4o5eojQN892aujT9ZbR9Da9viXurhzO6Hws882NkeMeHairkAeEI2ByArN2pag880k8hy8rtI59Wckn4czQealeyPSJTbtdCNjCjrG0n3Q7glV+OB8sjPUZ63AnCf9o3ns5YoojkkdlGSFjXIwOnNio+dBHaUpQKUpQKUpQKUpQKUr9vERjIIyMjIxkHoR6ig/FWr2G8FTzTNqMZiQQHZG00bSK0jDxkKkqHKoepOMuOWRygHC3DUt/dx2sI8TnmxztRR9p2x0AH/YdSK1zwzw9HY2kVpDnZGuMnqxJJZmx5liTQfOPQmdxJcymYqwdEChIUZejbASXIPMb2bBwRgjNdilKBUd4/1RoNOmaL++kAghAxkyzkJHjPUgtn5VIqgfFF+J9d07TxgiLfeyg+qK6wfMNlvyNBW3btoiWdtpVpH9mKKdM+pzDuY+9mJPzqoauH6SOpbry1t/8Apws5/wDFbGPyi/rVPUClKUClKUClKUHa0Hi+5tEkiif+FL/eRNzRumGA6owwMOpDDAweQr4azxJPdEd85IBLBQAqb2xvcIuFDMRlmA5kknma5lfuKIswVQSxIAAGSSegAHU5oOlwvoy3d5FbvKkCOx3yyFQqKoJY5YgZwMAZ5kitPWiK4T2Ym6dOUcrDbaW+BgMiptV8DIAXc/PBdQdw5vZJ2bDTrXvJ1Q3UuGc4BMSj7Man1HUkdT67QasKg8elaYII9gZnZmLu7Y3SO32nbHIegAAAAAAAAFeylKBSlKBUV1PgTT0nbUzao08StL4cgMy5bcYx4WfP3iCc4PUCpVX8NBkHiHiW71i9QyeKSRljhiU4RS5AVEDHAySMknn5mrX4P+jxGm2XUZO8br3MRIQe55PtN/p29OpqG8I6AIeLVtQPDFdzFQMjwxrIyHn5YA/9a01QQbtR0WJeH7qGJEjSONXVUUBRsdW5BcDnj+tVL2XcO3D6Zqdxb90rvH7MJJX2BI9pe4IbGMldgGSAM5J5c7f7YbaaTRblIFLMQpcA8+7VlaQgefJenpn4GsOxnSodRsrjTZ5JkVJhcMkUgQTK6quJPCSyqYwcAjm49BgK40TheW5juJkC91bx75HZgignkihm5Fiee3zAPnjPGq8e3fhdrextFtUEdlCzB40zgSPjZI/mxI3DcSTk/wCKvL2K9m1jfWbXdyjyuk7RbCxWPwrGwOEwT9vzOPdQU1sON2DjOM+WTnAz8j+Vfmrc7dNTVZ4NHtokihi2y7I1VVaWQELgKMclPXzLt6CuT2rcCQ6ZBp8SEGZ0mM7fzODHg+5QWZR7l9c0Ff3No0bBXBUlUcA/yyKGQ/NWB+dXNxh2G21tpTXUM8jSwx947MMpKMcwEUZj9QcnHn6iP9umiLb3VmEGE9hijB9TCWX4fZK1dX9jrqmhwQySSIs9tAzMm0MfCjYOQRjcBkfKgrbgrsEin09bm6mcSTxCSIR8liDjKF9wy5wQSOQ6jJ61X44DI0mXVHlGwTCGBQv96d4DOSTyXAbAGTkeVahseHkjsVsC8jxrCIdzEbym3bzIHLw8qpfto0qHTdOtdNt9+yS4kuCHbcRtULy6bQS/QDqDQU1Wq+zbTop9Bs45o45UMXNZFV15M3kwIqvOOezYW3DNs4TE9uwlnOPF/wARgSqcddrd2vwSp72HXAbQrcDHgaZDg+feu3P0OGH9KDmdiVgIzqJW3eKNrxu6Z1KlogWCoAVH2Mc/e3ljnaFKUClKUHC4x4vh061NxLzY+GOMHxyueiL/ANz5D8jXHC0zWJueItYbu5bkbIYAP4m3kQioeYOEQAE8lUljzq1ZtBge5W7aJGnVQiSMMsqgk+DP2ebHmMHnWbO3GK4XWZBO5dSqvB6LE2cKo8sOGB9SCfOginFPEUl/eS3cvJpGztHRVAARR8FAGfPrXT4S7Nb3UctBEVjAJ72TKxkgHCq2PESeXLOM88VePAHZFp8NvDdPF38skUcmZ8Mql1BO1MBep6kE8utWQFwMCgxFHbMziNVJcsFCgZJYnAUD1zyr7atpzW9xLbsQWikeNiOhZCQce7IqweD9PSXi9lwCiXt1IuOg7oytGeXluC8/hXUvuCoJbwyy2V2ntGr9yg3MFMDHMspG0tjOTkHGG5Hwmgp+lW3P2cwMse7T7+F3vzbkJvYLbAg+0EsjgnDhc52kqxFeCz4EtWFtutdSCyXVxHM+xi0cSFhD4RCfGSyZGOZRwBzGArOleua2DzmOBJDukKxo3OQ5YhFIUDLYwCAOtSjtA7OJNLS0Z23GeNu8x0SVT4kBHUBWXn5kMenQJbpv0d5JYI5zeRqskaSf3THaHUH+cZwDXp7B+H7Y6jeOMT+z7BBK6AdWcGRV3HaTtGOpAPUZNW9wNdd5pdlJ/Naw58uYRQ39Qa9trocMdxLcogWWYKJGH3tmdpI6ZwcZ9woPfSlKBSlKBSlKBSlKCl57Lu+Oo26CWMyDp+GdD096GroqoeL2VOMdNY8t0CgnnzJNyq/1wKt6gVSeo6ONF4mtrmLw2l8zRsByVGkIDp7lDlJB7sj7tXZVf9uOimfR5JF+3buk49cLlX5+WFct/poJJxvoftmm3NrgFpIm2Z/6i+KP/wCtRVZ/Rrvv4N5AT9mSOQDz8asrH/7Y/wD7FWbwXxAL3T7e6HWSMbvc6+GQfJwaqXhe+TTOJtTjkO2MxTy4HTACzgYBxyj3UH7l0v8AtHjN+hitDG7kesCpgH1/jEDHoD6VJu3DgSS/tY54PFLbbz3YxmSN9u8D1YbAQPPLeeK+HYLpjG2udSl5y3k7Nk+aoW3H5yM//lFWnQZ/uLM63w5HMpJvNNDIw6mSNVBPLPMmMKQepaNh51P+wzWu/wBGjQ/at3eFvgDuT5bHA+VReyjGj8VtF9m21AeAZwoaQ5Xl05TBlA8hIK6nZtbew67qem9EfbdQjoNhPQeuBKF/0GgtWs+Tl9Y4t7qUEw2szrt8hFasc5/zyDBP+MDyrQdVF2P6aH1bWL7y9pkiQ+55Xd+XlyCfnQWJxhpJudOurZQGaSCRUBxzfadnM8h4sc/Kq3+jrqpFvdWDgrJDN3m1uTAONrrtPMbWj5+96uGqaJGn8Z+Sx30Xy3Sjz97Txfm9BctKUoFKUoFUl9JLRcpaXg8maBj7mG5Py2v+dXbUH7aNH9o0S4wMtDtnX3d2fGf0y9B3OBrnvNLsn5c7WHOOmQigjn6EEV3DUF7FL7vNDts5zH3kZz/hdtvX/CRU6oMwx2s2g8QxvOTs70kyc8SQSkq79TzAJJB6MvwJ06DVe9t3CftmmNKgHe2uZl5cygH8VR/pAb/QK6PZLxJ7bpEDk5kiHcSeu6LABPxTa3zNBMqhva/qclvotzJE5jfEaBgcNh5EVgp8jtJ6c6mVVJ9IvUSLK2tVzumuN2B5iJcY/wDNIv5UHK+j9wPG0b6lOiu2/ZBuUHbswXlXP3t2FB6ja3rUp7edD7/R2lUZa3kWXl12nKv8sNuP+WpjwpoYs7G3tBj+FEqkjoX6u3zck/OulcW6yI0bgMrKVZSMgqwwQR5gigrjsA1rvtI7gnxW8rpjz2Od6H4ZZh/pqy6pTg/TDofETWLMfZr2P+AT0yCTGrerAhk9+9T54q66BSlKBSlKBSlKBSqd7aO0m90+7it7V0RXgEhJjVm3F3HV8jGFHl5n5VrqXbPqs3/tJjGOkSInzyBu/rQWD24ae9ne2mtRPudZUj7tsbQY8uoGMMQcPn49Ryqz+DuLodRtFuYT15OhI3RuOqNj8wfMEGsl6vxPdXXK4uJpQCCA7sVBGQCFJwDhjzx5n1r78NcY3ens7WkpiLgB/CjBgucZDqRyyfzoNk1xeNLd5NMu440aR3tpUVFxli6FRjPxz8qpLTPpG3aRbZoIZXGMSAsnx3KMgn4baXH0kLw/YtrYDz3d63+zrQdv6PfFgUS6XKdsgdpYg3Inl/FTn5gjdjrzb0qN/SEse61ZJlOO+tlLYJzlS6H5FAo/OoNJxXN/aJ1JNscxmM+EztDk5bkxJIOTkE+ZFSztN7S7bVYIcWrx3EZ5yFwQFP2kGBlwTzycYx7zQXV2P3MT6JaiE5CIUceYkDEyA/M5+BFTOsicIdo95pscsdsyBZSrEOu4Ky/eUE4BI5HryA9BUl0/6QWpI+ZO4lXzVo9v5FCCD8c0Fk9vPDhm09b2PIls33ggnPduQHxjzDBGz5BWqLXnH0RvtH1kOoMkbWt6oP2MEbtw6hQZC49yjrXqi+kXbyq0V1Yv3boVcLIkgYMMFSrqgIIPrVQ8WT2b3TPYJLHAwBEcuMo33lBDtlfMZOeZHlQbDvbtYonlc4VEZ2PoFBJP5CoJ2F22NHExzuuJ5pmJOcndsz6/8vz51AuDu0mC60mbStSuGgxGI4p1UktGMYRsKckYweQ3KeuRmv32NdqVrZWktpeSlAsheJgkjBg/21wikjDDPPrv91BflUv9IKzaGWw1OLk8UhTd71Iki/qH/OpL9fOlf9WX9F//ANVFeNu1XR9StTazC8ADb0dI0yrqGCtgycxhjyPr5HmAuTTL9Z4I50OUljWRf8rgEf0Nems39lPbB/Z6izutz2uSY2UAtESSW5dWUk59R5Z6VY9x9IDTFxgzvn+WLp8d7D+lBZNKqG7+kjaAfw7a5Y4PJzEgz5cwzf7fnXIufpLtg93YqD5F5ifjkLGP96C9a8uq2CzwSwN9mWN4z8HBB/3rPI+kVqG/d3drt/k2SY/PvM5qY6P9I61ZP+Jgmif/AN1tkQ+/LFSPhg/Gg530dOIdpudNfk2e/QH1GEmX48kOP81XhWUdQ4ot7TWE1DSt+z+8Mcq4wz7hLF1PhKnrnlu5dBWhtI7TNOngSb2u3j3qCY5Zo0kQ+asrMDkHlnofLlQSaRAwKkZBBBB6EHqDVP8AYxILTVNT0nJ2pIXiBP3Y2Kk/Eo0f5VZEfGlgxwt7aMfQXEJP9GqiOINRuNJ4kbUXVWimmkdSjblkgc4YAg8nCkHB6NtPMEZDSNU5rkn9pcW29sPFDYL3j46b0w7H9QxIR/hNWe2uwyW3fQ3EIDx7o5GIKDcPCzAsOQOMjI9OVUx2F6ikOrXttO6vcS5CyBsiRoncy7WHJt2d4PmFNBfdK8V3rUEQ3STwoPV5EUcuvNjXyseJrWY7Ybm3lPpHNGx/JWNBDu23RTJp63sXhnsZFnjcfaAyN+Pgdr/+HUu4W11b2ygu0wBLGGIBztbo65/wsCPlX54ug7zTruPazbraZQqDLsTGwAQebHyHrVRdhvaAID/Y90GRjK3cs3LDtjMLKRlSWyR6liPSgvSlKUClKUClKUFLdtnZ9fX99DLaQd6i24QnfEuG3yHGHcHow/Oq9+pXV/wh/Wt/3a1XSgyp9Sur/hD+tb/u0+pXV/wh/Wt/3a1XSgyp9Sur/hD+tb/u0+pXV/wh/Wt/3a1XSgyp9Sur/hD+tb/u0+pXV/wh/Wt/3a1XSgyp9Sur/hD+tb/u0+pXV/wh/Wt/3a1XSgyp9Sur/hD+tb/u0+pXV/wh/Wt/3a1XSgyp9Sur/hD+tb/u0+pXV/wh/Wt/3a1XSgyp9Sur/hD+tb/u0+pXV/wh/Wt/3a1XSgyp9Sur/hD+tb/u0+pXV/wh/Wt/3a1XSgyp9Sur/hD+tb/u0+pXV/wh/Wt/3a1XSgyp9Sur/hD+tb/u0+pXV/wh/Wt/3a1XSgyp9Sur/hD+tb/u0+pbV/wh/Wt/3a1XSgyp9Sur/hD+tb/u0+pXV/wh/Wt/3a1XSgyp9S2r/hD+tb/u0+pXV/wh/Wt/3a1XSgyp9Sur/hD+tb/u0+pbV/wh/Wt/3a1XSgzfp3BnEtvjufaUA6KLqEr5/dMxXzPlXi1bsx125uGuZrctM2CXElqpJUAA4RwM4A54rTtKClXvOLCgUQoCPvD2PcfjmQj+lRPUez/iKeVpZUnd2PMm5hHyAEoCj3AACtLUoMuwdlOuJJ3qQyrJz8a3MIbn18QmzXpuOzviGTAdblsdN13GcfnNWmaUEL7I9AuLPS1gukKSiSRipZW5MeRyjEf1pU0pQf/Z"/>
          <p:cNvSpPr>
            <a:spLocks noChangeAspect="1" noChangeArrowheads="1"/>
          </p:cNvSpPr>
          <p:nvPr/>
        </p:nvSpPr>
        <p:spPr bwMode="auto">
          <a:xfrm>
            <a:off x="63500" y="-785813"/>
            <a:ext cx="280035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46" name="Picture 2" descr="three wisemen and the star of bethlehe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214290"/>
            <a:ext cx="1953892" cy="13835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6148" name="Picture 4" descr="http://www.caroljohn.com/gift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5643578"/>
            <a:ext cx="1428760" cy="107558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Primary 5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000" dirty="0" smtClean="0">
                <a:latin typeface="Comic Sans MS" pitchFamily="66" charset="0"/>
              </a:rPr>
              <a:t>Recognise that Mary is honoured as the first of all believers</a:t>
            </a:r>
            <a:r>
              <a:rPr lang="en-US" sz="3000" dirty="0" smtClean="0">
                <a:latin typeface="Comic Sans MS" pitchFamily="66" charset="0"/>
              </a:rPr>
              <a:t> </a:t>
            </a:r>
          </a:p>
          <a:p>
            <a:r>
              <a:rPr lang="en-US" sz="3000" dirty="0" smtClean="0">
                <a:latin typeface="Comic Sans MS" pitchFamily="66" charset="0"/>
              </a:rPr>
              <a:t>Know that Jesus is truly divine and truly human</a:t>
            </a:r>
            <a:endParaRPr lang="en-GB" sz="3000" dirty="0" smtClean="0">
              <a:latin typeface="Comic Sans MS" pitchFamily="66" charset="0"/>
            </a:endParaRPr>
          </a:p>
          <a:p>
            <a:r>
              <a:rPr lang="en-GB" sz="3000" dirty="0" smtClean="0">
                <a:latin typeface="Comic Sans MS" pitchFamily="66" charset="0"/>
              </a:rPr>
              <a:t>Know that prophets foretold Jesus’ birth</a:t>
            </a:r>
          </a:p>
          <a:p>
            <a:r>
              <a:rPr lang="en-GB" sz="3000" dirty="0" smtClean="0">
                <a:latin typeface="Comic Sans MS" pitchFamily="66" charset="0"/>
              </a:rPr>
              <a:t>Read and recount Christmas scriptures</a:t>
            </a:r>
          </a:p>
          <a:p>
            <a:r>
              <a:rPr lang="en-GB" sz="3000" dirty="0" smtClean="0">
                <a:latin typeface="Comic Sans MS" pitchFamily="66" charset="0"/>
              </a:rPr>
              <a:t>Develop an understanding of the Catholic Church by exploring the role of lay organisations and religious orders</a:t>
            </a: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</p:txBody>
      </p:sp>
      <p:pic>
        <p:nvPicPr>
          <p:cNvPr id="1028" name="Picture 4" descr="File:Isaiah (Bible Card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11158">
            <a:off x="7020272" y="188640"/>
            <a:ext cx="1080120" cy="120683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4098" name="Picture 2" descr="http://caccioppoli.com/Animated%20gifs/Nativity%20scene/presepe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5786454"/>
            <a:ext cx="6786610" cy="762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Primary 6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01419"/>
          </a:xfrm>
        </p:spPr>
        <p:txBody>
          <a:bodyPr>
            <a:normAutofit/>
          </a:bodyPr>
          <a:lstStyle/>
          <a:p>
            <a:r>
              <a:rPr lang="en-GB" sz="3000" dirty="0" smtClean="0">
                <a:latin typeface="Comic Sans MS" pitchFamily="66" charset="0"/>
              </a:rPr>
              <a:t>Read Gospel of Matthew to </a:t>
            </a:r>
            <a:r>
              <a:rPr lang="en-US" sz="3000" dirty="0" smtClean="0">
                <a:latin typeface="Comic Sans MS" pitchFamily="66" charset="0"/>
              </a:rPr>
              <a:t>learn about Jesus as “son of David”, “son of Abraham” and “Emmanuel</a:t>
            </a:r>
          </a:p>
          <a:p>
            <a:r>
              <a:rPr lang="en-US" sz="3000" dirty="0" smtClean="0">
                <a:latin typeface="Comic Sans MS" pitchFamily="66" charset="0"/>
              </a:rPr>
              <a:t>Know that John the Baptist prepared the way for the Messiah</a:t>
            </a:r>
          </a:p>
          <a:p>
            <a:r>
              <a:rPr lang="en-US" sz="3000" dirty="0" smtClean="0">
                <a:latin typeface="Comic Sans MS" pitchFamily="66" charset="0"/>
              </a:rPr>
              <a:t>Know that we too are called to proclaim Jesus as our </a:t>
            </a:r>
            <a:r>
              <a:rPr lang="en-US" sz="3000" dirty="0" err="1" smtClean="0">
                <a:latin typeface="Comic Sans MS" pitchFamily="66" charset="0"/>
              </a:rPr>
              <a:t>Saviour</a:t>
            </a:r>
            <a:r>
              <a:rPr lang="en-US" sz="3000" dirty="0" smtClean="0">
                <a:latin typeface="Comic Sans MS" pitchFamily="66" charset="0"/>
              </a:rPr>
              <a:t> </a:t>
            </a:r>
          </a:p>
          <a:p>
            <a:r>
              <a:rPr lang="en-US" sz="3000" dirty="0" err="1" smtClean="0">
                <a:latin typeface="Comic Sans MS" pitchFamily="66" charset="0"/>
              </a:rPr>
              <a:t>Recognise</a:t>
            </a:r>
            <a:r>
              <a:rPr lang="en-US" sz="3000" dirty="0" smtClean="0">
                <a:latin typeface="Comic Sans MS" pitchFamily="66" charset="0"/>
              </a:rPr>
              <a:t> the symbols on the "Jesse Tree" </a:t>
            </a:r>
          </a:p>
          <a:p>
            <a:endParaRPr lang="en-GB" sz="3000" dirty="0">
              <a:latin typeface="Comic Sans MS" pitchFamily="66" charset="0"/>
            </a:endParaRPr>
          </a:p>
        </p:txBody>
      </p:sp>
      <p:pic>
        <p:nvPicPr>
          <p:cNvPr id="3073" name="il_fi" descr="http://paideaclassics.org/images/ext/box120.jpg?1198334212476d2104c973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 rot="681769">
            <a:off x="7559061" y="5374830"/>
            <a:ext cx="948984" cy="117878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5" name="Picture 3" descr="http://4.bp.blogspot.com/-I9shwas0Bxc/TnoQpO60-DI/AAAAAAAAA_4/tXN6A1TnAlk/s1600/StMatthe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62147">
            <a:off x="8100392" y="332655"/>
            <a:ext cx="767135" cy="1033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3079" name="Picture 7" descr="http://t0.gstatic.com/images?q=tbn:ANd9GcTS85Qpa34cknevwdq6zAkLZazADG-DJGSHcw0BUXiOWLT7Tc8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715226">
            <a:off x="660794" y="5449945"/>
            <a:ext cx="901937" cy="11720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Primary 7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US" sz="3000" dirty="0" err="1" smtClean="0">
                <a:latin typeface="Comic Sans MS" pitchFamily="66" charset="0"/>
              </a:rPr>
              <a:t>Recognise</a:t>
            </a:r>
            <a:r>
              <a:rPr lang="en-US" sz="3000" dirty="0" smtClean="0">
                <a:latin typeface="Comic Sans MS" pitchFamily="66" charset="0"/>
              </a:rPr>
              <a:t> Mary’s Significance within Catholic Tradition</a:t>
            </a:r>
            <a:endParaRPr lang="en-GB" sz="3000" dirty="0" smtClean="0">
              <a:latin typeface="Comic Sans MS" pitchFamily="66" charset="0"/>
            </a:endParaRPr>
          </a:p>
          <a:p>
            <a:r>
              <a:rPr lang="en-GB" sz="3000" dirty="0" smtClean="0">
                <a:latin typeface="Comic Sans MS" pitchFamily="66" charset="0"/>
              </a:rPr>
              <a:t>Explore the call to forgiveness and reconciliation </a:t>
            </a:r>
          </a:p>
          <a:p>
            <a:r>
              <a:rPr lang="en-GB" sz="3000" dirty="0" smtClean="0">
                <a:latin typeface="Comic Sans MS" pitchFamily="66" charset="0"/>
              </a:rPr>
              <a:t>Reflect on how the decisions of our conscience affect our relationship with God and others</a:t>
            </a:r>
          </a:p>
          <a:p>
            <a:r>
              <a:rPr lang="en-GB" sz="3000" dirty="0" smtClean="0">
                <a:latin typeface="Comic Sans MS" pitchFamily="66" charset="0"/>
              </a:rPr>
              <a:t>Study the 5</a:t>
            </a:r>
            <a:r>
              <a:rPr lang="en-GB" sz="3000" baseline="30000" dirty="0" smtClean="0">
                <a:latin typeface="Comic Sans MS" pitchFamily="66" charset="0"/>
              </a:rPr>
              <a:t>th</a:t>
            </a:r>
            <a:r>
              <a:rPr lang="en-GB" sz="3000" dirty="0" smtClean="0">
                <a:latin typeface="Comic Sans MS" pitchFamily="66" charset="0"/>
              </a:rPr>
              <a:t>, 6</a:t>
            </a:r>
            <a:r>
              <a:rPr lang="en-GB" sz="3000" baseline="30000" dirty="0" smtClean="0">
                <a:latin typeface="Comic Sans MS" pitchFamily="66" charset="0"/>
              </a:rPr>
              <a:t>th</a:t>
            </a:r>
            <a:r>
              <a:rPr lang="en-GB" sz="3000" dirty="0" smtClean="0">
                <a:latin typeface="Comic Sans MS" pitchFamily="66" charset="0"/>
              </a:rPr>
              <a:t> and 9</a:t>
            </a:r>
            <a:r>
              <a:rPr lang="en-GB" sz="3000" baseline="30000" dirty="0" smtClean="0">
                <a:latin typeface="Comic Sans MS" pitchFamily="66" charset="0"/>
              </a:rPr>
              <a:t>th</a:t>
            </a:r>
            <a:r>
              <a:rPr lang="en-GB" sz="3000" dirty="0" smtClean="0">
                <a:latin typeface="Comic Sans MS" pitchFamily="66" charset="0"/>
              </a:rPr>
              <a:t> Commandments</a:t>
            </a:r>
            <a:endParaRPr lang="en-GB" sz="3000" dirty="0">
              <a:latin typeface="Comic Sans MS" pitchFamily="66" charset="0"/>
            </a:endParaRPr>
          </a:p>
        </p:txBody>
      </p:sp>
      <p:pic>
        <p:nvPicPr>
          <p:cNvPr id="2050" name="Picture 2" descr="http://upload.wikimedia.org/wikipedia/commons/thumb/b/bd/Our_Lady_of_Good_Counsel_by_Pasquale_Sarullo.jpg/220px-Our_Lady_of_Good_Counsel_by_Pasquale_Sarull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2701">
            <a:off x="7734437" y="345452"/>
            <a:ext cx="922037" cy="135790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2052" name="Picture 4" descr="http://www.art-prints-on-demand.com/kunst/francesco_curradi/expuls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80507">
            <a:off x="500119" y="5577161"/>
            <a:ext cx="1241376" cy="103448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2053" name="il_fi" descr="http://thumbs.imagekind.com/member/78fb4421-84cd-4c05-9b1b-51db3e015ca3/uploadedartwork/450X450/66834128-34e9-4bd1-8248-1d992a3927f7.jpg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 rot="659658">
            <a:off x="7092280" y="5589240"/>
            <a:ext cx="1086088" cy="101691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430</TotalTime>
  <Words>374</Words>
  <Application>Microsoft Office PowerPoint</Application>
  <PresentationFormat>On-screen Show (4:3)</PresentationFormat>
  <Paragraphs>51</Paragraphs>
  <Slides>10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Advent and Christmastide</vt:lpstr>
      <vt:lpstr>General Themes</vt:lpstr>
      <vt:lpstr>Primary 1</vt:lpstr>
      <vt:lpstr>Primary 2</vt:lpstr>
      <vt:lpstr>Primary 3</vt:lpstr>
      <vt:lpstr>Primary 4</vt:lpstr>
      <vt:lpstr>Primary 5</vt:lpstr>
      <vt:lpstr>Primary 6</vt:lpstr>
      <vt:lpstr>Primary 7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Quail</dc:creator>
  <cp:lastModifiedBy>075nquail</cp:lastModifiedBy>
  <cp:revision>66</cp:revision>
  <dcterms:created xsi:type="dcterms:W3CDTF">2012-11-20T20:38:33Z</dcterms:created>
  <dcterms:modified xsi:type="dcterms:W3CDTF">2012-11-27T15:05:47Z</dcterms:modified>
</cp:coreProperties>
</file>