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12"/>
  </p:notesMasterIdLst>
  <p:sldIdLst>
    <p:sldId id="296" r:id="rId4"/>
    <p:sldId id="259" r:id="rId5"/>
    <p:sldId id="289" r:id="rId6"/>
    <p:sldId id="290" r:id="rId7"/>
    <p:sldId id="292" r:id="rId8"/>
    <p:sldId id="293" r:id="rId9"/>
    <p:sldId id="294" r:id="rId10"/>
    <p:sldId id="26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62" autoAdjust="0"/>
    <p:restoredTop sz="41431" autoAdjust="0"/>
  </p:normalViewPr>
  <p:slideViewPr>
    <p:cSldViewPr snapToGrid="0">
      <p:cViewPr varScale="1">
        <p:scale>
          <a:sx n="27" d="100"/>
          <a:sy n="27" d="100"/>
        </p:scale>
        <p:origin x="1716"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6D4FE-7A8C-4188-97BC-0D9B3CA3FCFC}" type="datetimeFigureOut">
              <a:rPr lang="en-GB" smtClean="0"/>
              <a:t>04/05/2021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75EFC-B819-473D-8442-E5C54601FEF8}" type="slidenum">
              <a:rPr lang="en-GB" smtClean="0"/>
              <a:t>‹#›</a:t>
            </a:fld>
            <a:endParaRPr lang="en-GB"/>
          </a:p>
        </p:txBody>
      </p:sp>
    </p:spTree>
    <p:extLst>
      <p:ext uri="{BB962C8B-B14F-4D97-AF65-F5344CB8AC3E}">
        <p14:creationId xmlns:p14="http://schemas.microsoft.com/office/powerpoint/2010/main" val="3048673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session Two of our online catechesis for Confirmation. My name is Joanna and I am going to take you through today’s lesson. </a:t>
            </a:r>
          </a:p>
          <a:p>
            <a:endParaRPr lang="en-GB" dirty="0"/>
          </a:p>
        </p:txBody>
      </p:sp>
      <p:sp>
        <p:nvSpPr>
          <p:cNvPr id="4" name="Slide Number Placeholder 3"/>
          <p:cNvSpPr>
            <a:spLocks noGrp="1"/>
          </p:cNvSpPr>
          <p:nvPr>
            <p:ph type="sldNum" sz="quarter" idx="5"/>
          </p:nvPr>
        </p:nvSpPr>
        <p:spPr/>
        <p:txBody>
          <a:bodyPr/>
          <a:lstStyle/>
          <a:p>
            <a:fld id="{02975EFC-B819-473D-8442-E5C54601FEF8}" type="slidenum">
              <a:rPr lang="en-GB" smtClean="0"/>
              <a:t>1</a:t>
            </a:fld>
            <a:endParaRPr lang="en-GB"/>
          </a:p>
        </p:txBody>
      </p:sp>
    </p:spTree>
    <p:extLst>
      <p:ext uri="{BB962C8B-B14F-4D97-AF65-F5344CB8AC3E}">
        <p14:creationId xmlns:p14="http://schemas.microsoft.com/office/powerpoint/2010/main" val="126533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We are now going to take a few moments to pray before we begin our lesson today. Make sure you are sitting comfortably, take a few moments to prepare yourself for prayer and then join me in making the sign of the cross. </a:t>
            </a:r>
          </a:p>
          <a:p>
            <a:endParaRPr lang="en-GB" dirty="0"/>
          </a:p>
          <a:p>
            <a:r>
              <a:rPr lang="en-GB" dirty="0"/>
              <a:t>In the Name of the Father and of the Son and of the Holy Spirit Amen.</a:t>
            </a:r>
          </a:p>
          <a:p>
            <a:endParaRPr lang="en-GB" dirty="0"/>
          </a:p>
          <a:p>
            <a:pPr algn="just"/>
            <a:r>
              <a:rPr lang="en-US" dirty="0"/>
              <a:t>God Our Father, You are with us as we gather in prayer. Open our hearts as we listen to your word and</a:t>
            </a:r>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help us as to prepare well to receive the Sacrament of Reconciliation. Amen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dirty="0"/>
              <a:t>We are going to listen to a short passage from the Acts of the Apostles.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Reading: Acts 10: 37-43 </a:t>
            </a:r>
          </a:p>
          <a:p>
            <a:pPr algn="l"/>
            <a:r>
              <a:rPr lang="en-US" b="0" i="0" dirty="0">
                <a:solidFill>
                  <a:srgbClr val="000000"/>
                </a:solidFill>
                <a:effectLst/>
                <a:latin typeface="system-ui"/>
              </a:rPr>
              <a:t>Acts 10:37-43</a:t>
            </a:r>
          </a:p>
          <a:p>
            <a:pPr algn="l"/>
            <a:r>
              <a:rPr lang="en-US" b="0" i="0" dirty="0">
                <a:solidFill>
                  <a:srgbClr val="000000"/>
                </a:solidFill>
                <a:effectLst/>
                <a:latin typeface="system-ui"/>
              </a:rPr>
              <a:t>New International Version - UK</a:t>
            </a:r>
          </a:p>
          <a:p>
            <a:pPr algn="l"/>
            <a:r>
              <a:rPr lang="en-US" b="1" i="0" baseline="30000" dirty="0">
                <a:solidFill>
                  <a:srgbClr val="000000"/>
                </a:solidFill>
                <a:effectLst/>
                <a:latin typeface="system-ui"/>
              </a:rPr>
              <a:t>37 </a:t>
            </a:r>
            <a:r>
              <a:rPr lang="en-US" b="0" i="0" dirty="0">
                <a:solidFill>
                  <a:srgbClr val="000000"/>
                </a:solidFill>
                <a:effectLst/>
                <a:latin typeface="system-ui"/>
              </a:rPr>
              <a:t>You know what has happened throughout the province of Judea, beginning in Galilee after the baptism that John preached – </a:t>
            </a:r>
            <a:r>
              <a:rPr lang="en-US" b="1" i="0" baseline="30000" dirty="0">
                <a:solidFill>
                  <a:srgbClr val="000000"/>
                </a:solidFill>
                <a:effectLst/>
                <a:latin typeface="system-ui"/>
              </a:rPr>
              <a:t>38 </a:t>
            </a:r>
            <a:r>
              <a:rPr lang="en-US" b="0" i="0" dirty="0">
                <a:solidFill>
                  <a:srgbClr val="000000"/>
                </a:solidFill>
                <a:effectLst/>
                <a:latin typeface="system-ui"/>
              </a:rPr>
              <a:t>how God anointed Jesus of Nazareth with the Holy Spirit and power, and how he went around doing good and healing all who were under the power of the devil, because God was with him.</a:t>
            </a:r>
          </a:p>
          <a:p>
            <a:pPr algn="l"/>
            <a:r>
              <a:rPr lang="en-US" b="1" i="0" baseline="30000" dirty="0">
                <a:solidFill>
                  <a:srgbClr val="000000"/>
                </a:solidFill>
                <a:effectLst/>
                <a:latin typeface="system-ui"/>
              </a:rPr>
              <a:t>39 </a:t>
            </a:r>
            <a:r>
              <a:rPr lang="en-US" b="0" i="0" dirty="0">
                <a:solidFill>
                  <a:srgbClr val="000000"/>
                </a:solidFill>
                <a:effectLst/>
                <a:latin typeface="system-ui"/>
              </a:rPr>
              <a:t>‘We are witnesses of everything he did in the country of the Jews and in Jerusalem. They killed him by hanging him on a cross, </a:t>
            </a:r>
            <a:r>
              <a:rPr lang="en-US" b="1" i="0" baseline="30000" dirty="0">
                <a:solidFill>
                  <a:srgbClr val="000000"/>
                </a:solidFill>
                <a:effectLst/>
                <a:latin typeface="system-ui"/>
              </a:rPr>
              <a:t>40 </a:t>
            </a:r>
            <a:r>
              <a:rPr lang="en-US" b="0" i="0" dirty="0">
                <a:solidFill>
                  <a:srgbClr val="000000"/>
                </a:solidFill>
                <a:effectLst/>
                <a:latin typeface="system-ui"/>
              </a:rPr>
              <a:t>but God raised him from the dead on the third day and caused him to be seen. </a:t>
            </a:r>
            <a:r>
              <a:rPr lang="en-US" b="1" i="0" baseline="30000" dirty="0">
                <a:solidFill>
                  <a:srgbClr val="000000"/>
                </a:solidFill>
                <a:effectLst/>
                <a:latin typeface="system-ui"/>
              </a:rPr>
              <a:t>41 </a:t>
            </a:r>
            <a:r>
              <a:rPr lang="en-US" b="0" i="0" dirty="0">
                <a:solidFill>
                  <a:srgbClr val="000000"/>
                </a:solidFill>
                <a:effectLst/>
                <a:latin typeface="system-ui"/>
              </a:rPr>
              <a:t>He was not seen by all the people, but by witnesses whom God had already chosen – by us who ate and drank with him after he rose from the dead. </a:t>
            </a:r>
            <a:r>
              <a:rPr lang="en-US" b="1" i="0" baseline="30000" dirty="0">
                <a:solidFill>
                  <a:srgbClr val="000000"/>
                </a:solidFill>
                <a:effectLst/>
                <a:latin typeface="system-ui"/>
              </a:rPr>
              <a:t>42 </a:t>
            </a:r>
            <a:r>
              <a:rPr lang="en-US" b="0" i="0" dirty="0">
                <a:solidFill>
                  <a:srgbClr val="000000"/>
                </a:solidFill>
                <a:effectLst/>
                <a:latin typeface="system-ui"/>
              </a:rPr>
              <a:t>He commanded us to preach to the people and to testify that he is the one whom God appointed as judge of the living and the dead. </a:t>
            </a:r>
            <a:r>
              <a:rPr lang="en-US" b="1" i="0" baseline="30000" dirty="0">
                <a:solidFill>
                  <a:srgbClr val="000000"/>
                </a:solidFill>
                <a:effectLst/>
                <a:latin typeface="system-ui"/>
              </a:rPr>
              <a:t>43 </a:t>
            </a:r>
            <a:r>
              <a:rPr lang="en-US" b="0" i="0" dirty="0">
                <a:solidFill>
                  <a:srgbClr val="000000"/>
                </a:solidFill>
                <a:effectLst/>
                <a:latin typeface="system-ui"/>
              </a:rPr>
              <a:t>All the prophets testify about him that everyone who believes in him receives forgiveness of sins through his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say together: Come, Holy Spirit, fill the hearts of the faithful. Enkindle in us the fire of your love. Send forth your Spirit and we shall be created and you shall renew the face of the earth. In the name of the Father and of the Son and of the Holy Spirit, Amen.</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3F3FC-E917-4C25-9391-174FB5123F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In school you have been learning about Anointing and the titles Priest, Prophet and King. In today’s session we are going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Light" panose="020F0302020204030204" pitchFamily="34" charset="0"/>
              </a:rPr>
              <a:t>explore what it means to be anointed</a:t>
            </a:r>
            <a:r>
              <a:rPr lang="en-GB" dirty="0">
                <a:effectLst/>
              </a:rPr>
              <a:t> </a:t>
            </a:r>
          </a:p>
          <a:p>
            <a:pPr marL="342900" lvl="0" indent="-342900">
              <a:lnSpc>
                <a:spcPct val="107000"/>
              </a:lnSpc>
              <a:buFont typeface="Wingdings" panose="05000000000000000000" pitchFamily="2"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find out more about the anointing that will take place at Confirmation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discover how we can be priests, prophets and kings in our daily lives and specifically in our parish community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527A523-4FC8-4EA0-A11B-BAE156ED74E9}"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06173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In the Old Testament anointing a person with oil was a sign of the presence of the Spirit of God, giving the person the power to do some special and important work.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Priest, prophets and kings were anointed. </a:t>
            </a:r>
          </a:p>
          <a:p>
            <a:pPr>
              <a:lnSpc>
                <a:spcPct val="107000"/>
              </a:lnSpc>
              <a:spcAft>
                <a:spcPts val="800"/>
              </a:spcAft>
            </a:pPr>
            <a:endParaRPr lang="en-GB" sz="1800" dirty="0">
              <a:effectLst/>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527A523-4FC8-4EA0-A11B-BAE156ED74E9}"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06173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Read aloud the words of the Baptismal Prayer: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The God of power and Father of our Lord Jesus Christ has freed you from sin and brought you to new life through water and the Holy Spirit. He now anoints you with the chrism of salvation, so that, united with his people you may remain for ever a member of Christ who is Priest, Prophet and 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At your Baptism you were anointed with the Oil of Chrism and at Confirmation you will be anointed with Chrism again. This is a sign that you are being given the gift of the Holy Spirit and that </a:t>
            </a:r>
            <a:r>
              <a:rPr lang="en-GB" sz="1200" b="1" dirty="0">
                <a:effectLst/>
                <a:latin typeface="Calibri Light" panose="020F0302020204030204" pitchFamily="34" charset="0"/>
                <a:ea typeface="Calibri" panose="020F0502020204030204" pitchFamily="34" charset="0"/>
                <a:cs typeface="Times New Roman" panose="02020603050405020304" pitchFamily="18" charset="0"/>
              </a:rPr>
              <a:t>you</a:t>
            </a:r>
            <a:r>
              <a:rPr lang="en-GB" sz="1200" dirty="0">
                <a:effectLst/>
                <a:latin typeface="Calibri Light" panose="020F0302020204030204" pitchFamily="34" charset="0"/>
                <a:ea typeface="Calibri" panose="020F0502020204030204" pitchFamily="34" charset="0"/>
                <a:cs typeface="Times New Roman" panose="02020603050405020304" pitchFamily="18" charset="0"/>
              </a:rPr>
              <a:t> have special work to do for God. </a:t>
            </a:r>
          </a:p>
          <a:p>
            <a:pPr>
              <a:lnSpc>
                <a:spcPct val="107000"/>
              </a:lnSpc>
              <a:spcAft>
                <a:spcPts val="800"/>
              </a:spcAft>
            </a:pPr>
            <a:endParaRPr lang="en-GB" sz="12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Focus on the last sentence of the prayer. Explain to the children that as they are anointed with the oil of Chrism they are ‘sealed with the Holy Spirit’ and they are marked forever as a child of God (they will have been learning about the indelible/permanent mark of the Sacrament in week 1 of their school lessons).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Reflect on the previous day’s discussion about identity and specifically their identity as a child of God. The children will have been learning about the titles priest, prophet and king in week 2 of their school lessons. They will also have explored how they can live out those titles in their lives. Distribute the titles priest, prophet and king and their definitions and in small groups ask the pupils to match the title to its definition (Appendix 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527A523-4FC8-4EA0-A11B-BAE156ED74E9}"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06173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In the Old Testament the laying on of hands was also a sign that a person was being chosen specially to do God’s work. It was a sign that the strength and love of God was being communicated through the person giving the blessing.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527A523-4FC8-4EA0-A11B-BAE156ED74E9}"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06173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dirty="0">
                <a:effectLst/>
                <a:latin typeface="Calibri Light" panose="020F0302020204030204" pitchFamily="34" charset="0"/>
              </a:rPr>
              <a:t>In Confirmation, the Bishop lays his hands over the group he is Confirming and says:</a:t>
            </a:r>
            <a:r>
              <a:rPr lang="en-GB" dirty="0">
                <a:effectLst/>
              </a:rPr>
              <a:t> </a:t>
            </a: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All powerful God, the Father of our Lord Jesus Christ, by water and the Holy Spirit you freed your sons and daughters from sin and gave them new life. Send your Holy Spirit upon them to be their helper and guide.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Give them the spirit of wisdom and understanding, the spirit of right judgement and courage, the spirit of knowledge and reverence.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Fill them with the spirit of wonder and awe in your presence.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We ask this through Christ our Lord.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i="1" dirty="0">
                <a:effectLst/>
                <a:latin typeface="Calibri Light" panose="020F0302020204030204" pitchFamily="34" charset="0"/>
                <a:ea typeface="Calibri" panose="020F0502020204030204" pitchFamily="34" charset="0"/>
                <a:cs typeface="Times New Roman" panose="02020603050405020304" pitchFamily="18" charset="0"/>
              </a:rPr>
              <a:t>Amen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Discuss the words of the prayer with the children. Do they recognise any of the words? The gifts of the Holy Spirit?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Light" panose="020F0302020204030204" pitchFamily="34" charset="0"/>
                <a:ea typeface="Calibri" panose="020F0502020204030204" pitchFamily="34" charset="0"/>
                <a:cs typeface="Times New Roman" panose="02020603050405020304" pitchFamily="18" charset="0"/>
              </a:rPr>
              <a:t>Explain to the children that we need the gifts of the Holy Spirit to strengthen us in living out the roles of priest, prophet and king and that we can, and should, regularly pray to the Holy Spirit to help us.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527A523-4FC8-4EA0-A11B-BAE156ED74E9}"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06173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975EFC-B819-473D-8442-E5C54601FE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71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4125718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94769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174512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7200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1037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9106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428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0468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6195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09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946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990222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6137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6193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E16065-7A2C-4378-B724-D8E891A305A2}" type="datetimeFigureOut">
              <a:rPr lang="en-GB" smtClean="0">
                <a:solidFill>
                  <a:prstClr val="black">
                    <a:tint val="75000"/>
                  </a:prstClr>
                </a:solidFill>
              </a:rPr>
              <a:pPr/>
              <a:t>04/05/2021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ECCB8E-F1E5-490C-8986-3E0BD66568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2166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EECD-4213-4C4B-A550-A20335A12F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61AC2B78-9014-4095-BFF2-09935D97299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C265C2-0F16-4F7D-AC67-CF8D2475E4C5}"/>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B2D5E905-1E43-4190-943B-3C027C3F6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714D-56EF-43D8-93DF-83906E395B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549953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7E7D-3875-4596-AA49-6BDB39FA1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FD0DEF-2E90-4A27-89C1-D1ED2DAB2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F63A2-A3D5-456B-8D08-4B32E119D90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647D765A-E2F9-4CE0-AAB9-9CA21E06AB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FE47B-D249-4AE1-85C7-033EC686C401}"/>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662035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DC4E-2842-48DE-A2B7-FD4D13515973}"/>
              </a:ext>
            </a:extLst>
          </p:cNvPr>
          <p:cNvSpPr>
            <a:spLocks noGrp="1"/>
          </p:cNvSpPr>
          <p:nvPr>
            <p:ph type="title"/>
          </p:nvPr>
        </p:nvSpPr>
        <p:spPr>
          <a:xfrm>
            <a:off x="623888" y="1709743"/>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903E0C-D911-40E3-A1DA-C20E71A47B65}"/>
              </a:ext>
            </a:extLst>
          </p:cNvPr>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5774D-3E53-472B-96DE-18F2C70C6212}"/>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F2D149F0-34F5-461C-8122-B0D46D3BBD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4B6DEA-6B61-49E0-938D-877DAE8E15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989655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C98D-A7DD-47C2-A6AC-E1CE22011E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ABECD-8B0A-4880-9FAE-3973810800D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01CA30-0908-4F8E-A0D0-7CD1CD60B9B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DC8A57-62CE-46CA-BAE7-5DC54606F11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D677087D-5313-4DE7-BCB3-906350618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2C1754-EED5-4DB1-B29A-0E84ABF6E40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469258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F972-074C-4627-BC5C-362C3F55D56C}"/>
              </a:ext>
            </a:extLst>
          </p:cNvPr>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FEEE70-85F6-4610-AD74-1E5764D8F28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1F0AF-F9C6-46E4-A0AC-257BBDF2776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BD24F9-885B-440B-9B29-9367FD20F064}"/>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5BB0D-F034-439F-8A73-D22755D6C8B4}"/>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48E2B2-750F-49B6-8BDE-A4D5BB0D9FB6}"/>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8" name="Footer Placeholder 7">
            <a:extLst>
              <a:ext uri="{FF2B5EF4-FFF2-40B4-BE49-F238E27FC236}">
                <a16:creationId xmlns:a16="http://schemas.microsoft.com/office/drawing/2014/main" id="{83C2D541-41DB-48E0-982E-35DE795518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7FB45E-A8C6-4174-9027-D01BF2E81B9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223655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F2CE-B8DA-4D38-A792-2498CB256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A6776D-227A-4CB6-8958-FEA8D6A77E7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4" name="Footer Placeholder 3">
            <a:extLst>
              <a:ext uri="{FF2B5EF4-FFF2-40B4-BE49-F238E27FC236}">
                <a16:creationId xmlns:a16="http://schemas.microsoft.com/office/drawing/2014/main" id="{EBD8A544-8B00-4283-BADB-14519855B8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FE174E-338E-41D2-9CE9-33725FEC320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090908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E21AB-302D-4F16-85E8-9D9B81300A50}"/>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3" name="Footer Placeholder 2">
            <a:extLst>
              <a:ext uri="{FF2B5EF4-FFF2-40B4-BE49-F238E27FC236}">
                <a16:creationId xmlns:a16="http://schemas.microsoft.com/office/drawing/2014/main" id="{BACCAB94-2B9C-4B37-A61B-CCFA2DC714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B8A50F-C8BC-49ED-9A06-EA0F265B5FC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70080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668940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8B18-AE29-4B79-9F78-37129CCB00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942056-A0DE-4C2C-A9EB-5DAD85A33025}"/>
              </a:ext>
            </a:extLst>
          </p:cNvPr>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26C537-F0B5-44D4-AC9B-CAEE733625A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B0D6AE-0F30-47D3-B3FE-C427C6ABB487}"/>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30223C18-40C3-43FC-BD29-81C884D05A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A9D61-8E7D-4AAF-939C-163594A9A930}"/>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425868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E99B-D8D6-4B39-B0C4-6637894038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0CFF30-F478-4BE9-978F-5055622DD812}"/>
              </a:ext>
            </a:extLst>
          </p:cNvPr>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6344794-0B12-43AA-A505-1C3EB0925A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94716E-2616-4791-9004-E714E2A0320F}"/>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634382ED-C3DA-4E47-B020-EDAC85B1A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63FE4F-CCA5-43E3-8432-CBBCAFC4940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217424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79C4-04AA-4D8F-8E95-20A726B832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309DDE-2075-46C5-8618-CD14965AB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F0AE8-D788-4C74-96B0-0309538647A2}"/>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199FDD1F-DCC6-4C1A-86CC-1A6EB9331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0F467-D764-4D6C-BFD1-AA34C559C63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062380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69F7E-7828-470C-A6F7-5A9D50CB1450}"/>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F8DFC5-DA23-4AB5-959B-B879A3219E6C}"/>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123DA-24B0-41D1-8967-9BECDEDBD826}"/>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929DE66E-7971-40FF-8E5A-95E814F887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70D89B-C64B-4632-8D8A-679602C1B46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60351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05670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034796-5CA7-4443-9901-AE81FE671FC0}" type="datetimeFigureOut">
              <a:rPr lang="en-GB" smtClean="0"/>
              <a:t>04/05/2021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52245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034796-5CA7-4443-9901-AE81FE671FC0}" type="datetimeFigureOut">
              <a:rPr lang="en-GB" smtClean="0"/>
              <a:t>04/05/2021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94224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34796-5CA7-4443-9901-AE81FE671FC0}" type="datetimeFigureOut">
              <a:rPr lang="en-GB" smtClean="0"/>
              <a:t>04/05/2021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424769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11882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75929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l="3000" t="33000" r="5000" b="2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34796-5CA7-4443-9901-AE81FE671FC0}" type="datetimeFigureOut">
              <a:rPr lang="en-GB" smtClean="0"/>
              <a:t>04/05/2021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AC3C7-4B64-42A2-BC35-19C0A548DBEF}" type="slidenum">
              <a:rPr lang="en-GB" smtClean="0"/>
              <a:t>‹#›</a:t>
            </a:fld>
            <a:endParaRPr lang="en-GB"/>
          </a:p>
        </p:txBody>
      </p:sp>
    </p:spTree>
    <p:extLst>
      <p:ext uri="{BB962C8B-B14F-4D97-AF65-F5344CB8AC3E}">
        <p14:creationId xmlns:p14="http://schemas.microsoft.com/office/powerpoint/2010/main" val="168560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EE16065-7A2C-4378-B724-D8E891A305A2}" type="datetimeFigureOut">
              <a:rPr lang="en-GB" smtClean="0">
                <a:solidFill>
                  <a:prstClr val="black">
                    <a:tint val="75000"/>
                  </a:prstClr>
                </a:solidFill>
              </a:rPr>
              <a:pPr defTabSz="914400"/>
              <a:t>04/05/2021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DECCB8E-F1E5-490C-8986-3E0BD6656839}"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4363943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05EA9-47AB-4ED9-93D7-3666A50229CE}"/>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59CF2D-2E2E-441C-8E3A-84EC2C0C864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385CB-A148-436B-9E1D-4E43F37B9E18}"/>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60B3A5EE-A692-4884-A117-3826C8AA73A4}"/>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17EFC4-4329-456D-93AB-86EBF1EDD9F4}"/>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484731-359F-461F-8EA7-46DE372949DB}" type="slidenum">
              <a:rPr lang="en-GB" smtClean="0"/>
              <a:t>‹#›</a:t>
            </a:fld>
            <a:endParaRPr lang="en-GB"/>
          </a:p>
        </p:txBody>
      </p:sp>
    </p:spTree>
    <p:extLst>
      <p:ext uri="{BB962C8B-B14F-4D97-AF65-F5344CB8AC3E}">
        <p14:creationId xmlns:p14="http://schemas.microsoft.com/office/powerpoint/2010/main" val="27626447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lose-up of a painting&#10;&#10;Description automatically generated with low confidence">
            <a:extLst>
              <a:ext uri="{FF2B5EF4-FFF2-40B4-BE49-F238E27FC236}">
                <a16:creationId xmlns:a16="http://schemas.microsoft.com/office/drawing/2014/main" id="{BA3BF1BA-6076-43BA-A8E5-094159B30DE9}"/>
              </a:ext>
            </a:extLst>
          </p:cNvPr>
          <p:cNvPicPr>
            <a:picLocks noChangeAspect="1"/>
          </p:cNvPicPr>
          <p:nvPr/>
        </p:nvPicPr>
        <p:blipFill rotWithShape="1">
          <a:blip r:embed="rId5">
            <a:extLst>
              <a:ext uri="{28A0092B-C50C-407E-A947-70E740481C1C}">
                <a14:useLocalDpi xmlns:a14="http://schemas.microsoft.com/office/drawing/2010/main" val="0"/>
              </a:ext>
            </a:extLst>
          </a:blip>
          <a:srcRect l="22888" t="9091" r="29928" b="1"/>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BA3AED1-1E4C-4D5D-B4BF-3E7C06B7BB61}"/>
              </a:ext>
            </a:extLst>
          </p:cNvPr>
          <p:cNvSpPr>
            <a:spLocks noGrp="1"/>
          </p:cNvSpPr>
          <p:nvPr>
            <p:ph type="ctrTitle"/>
          </p:nvPr>
        </p:nvSpPr>
        <p:spPr>
          <a:xfrm>
            <a:off x="358485" y="1122363"/>
            <a:ext cx="3674896" cy="3204134"/>
          </a:xfrm>
        </p:spPr>
        <p:txBody>
          <a:bodyPr anchor="b">
            <a:normAutofit/>
          </a:bodyPr>
          <a:lstStyle/>
          <a:p>
            <a:pPr algn="l"/>
            <a:r>
              <a:rPr lang="en-GB" sz="4800" dirty="0"/>
              <a:t>Confirmation</a:t>
            </a:r>
          </a:p>
        </p:txBody>
      </p:sp>
      <p:sp>
        <p:nvSpPr>
          <p:cNvPr id="3" name="Subtitle 2">
            <a:extLst>
              <a:ext uri="{FF2B5EF4-FFF2-40B4-BE49-F238E27FC236}">
                <a16:creationId xmlns:a16="http://schemas.microsoft.com/office/drawing/2014/main" id="{83CF904C-F54F-4A4B-9568-338B0A51F361}"/>
              </a:ext>
            </a:extLst>
          </p:cNvPr>
          <p:cNvSpPr>
            <a:spLocks noGrp="1"/>
          </p:cNvSpPr>
          <p:nvPr>
            <p:ph type="subTitle" idx="1"/>
          </p:nvPr>
        </p:nvSpPr>
        <p:spPr>
          <a:xfrm>
            <a:off x="358485" y="4872922"/>
            <a:ext cx="4213515" cy="1208141"/>
          </a:xfrm>
        </p:spPr>
        <p:txBody>
          <a:bodyPr>
            <a:normAutofit/>
          </a:bodyPr>
          <a:lstStyle/>
          <a:p>
            <a:pPr algn="l"/>
            <a:r>
              <a:rPr lang="en-GB" sz="2400" dirty="0"/>
              <a:t>Pupil Catechesis Session Two</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Text&#10;&#10;Description automatically generated">
            <a:extLst>
              <a:ext uri="{FF2B5EF4-FFF2-40B4-BE49-F238E27FC236}">
                <a16:creationId xmlns:a16="http://schemas.microsoft.com/office/drawing/2014/main" id="{3869E82E-303A-4F78-A9AD-AC53FCF5C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76" y="91684"/>
            <a:ext cx="2172425" cy="876822"/>
          </a:xfrm>
          <a:prstGeom prst="rect">
            <a:avLst/>
          </a:prstGeom>
        </p:spPr>
      </p:pic>
      <p:pic>
        <p:nvPicPr>
          <p:cNvPr id="4" name="Audio 3">
            <a:hlinkClick r:id="" action="ppaction://media"/>
            <a:extLst>
              <a:ext uri="{FF2B5EF4-FFF2-40B4-BE49-F238E27FC236}">
                <a16:creationId xmlns:a16="http://schemas.microsoft.com/office/drawing/2014/main" id="{974BE991-B072-4626-B16B-7988E05366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87902646"/>
      </p:ext>
    </p:extLst>
  </p:cSld>
  <p:clrMapOvr>
    <a:masterClrMapping/>
  </p:clrMapOvr>
  <mc:AlternateContent xmlns:mc="http://schemas.openxmlformats.org/markup-compatibility/2006">
    <mc:Choice xmlns:p14="http://schemas.microsoft.com/office/powerpoint/2010/main" Requires="p14">
      <p:transition spd="slow" p14:dur="2000" advTm="10045"/>
    </mc:Choice>
    <mc:Fallback>
      <p:transition spd="slow" advTm="1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4A32D0A-F1D3-4F80-89C2-ED04FCCCB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38878"/>
            <a:ext cx="4450080" cy="5161879"/>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85725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9D56E-9F6B-4530-8663-FDF7D1F41AC0}"/>
              </a:ext>
            </a:extLst>
          </p:cNvPr>
          <p:cNvSpPr>
            <a:spLocks noGrp="1"/>
          </p:cNvSpPr>
          <p:nvPr>
            <p:ph type="title"/>
          </p:nvPr>
        </p:nvSpPr>
        <p:spPr>
          <a:xfrm>
            <a:off x="4216546" y="1429159"/>
            <a:ext cx="4237012" cy="2399897"/>
          </a:xfrm>
        </p:spPr>
        <p:txBody>
          <a:bodyPr vert="horz" lIns="68580" tIns="34290" rIns="68580" bIns="34290" rtlCol="0" anchor="b">
            <a:normAutofit/>
          </a:bodyPr>
          <a:lstStyle/>
          <a:p>
            <a:r>
              <a:rPr lang="en-US" sz="4950">
                <a:solidFill>
                  <a:srgbClr val="FFFFFF"/>
                </a:solidFill>
              </a:rPr>
              <a:t>Time of Prayer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2" y="3889727"/>
            <a:ext cx="3977640" cy="13716"/>
          </a:xfrm>
          <a:custGeom>
            <a:avLst/>
            <a:gdLst>
              <a:gd name="connsiteX0" fmla="*/ 0 w 3977640"/>
              <a:gd name="connsiteY0" fmla="*/ 0 h 13716"/>
              <a:gd name="connsiteX1" fmla="*/ 742493 w 3977640"/>
              <a:gd name="connsiteY1" fmla="*/ 0 h 13716"/>
              <a:gd name="connsiteX2" fmla="*/ 1445209 w 3977640"/>
              <a:gd name="connsiteY2" fmla="*/ 0 h 13716"/>
              <a:gd name="connsiteX3" fmla="*/ 2147926 w 3977640"/>
              <a:gd name="connsiteY3" fmla="*/ 0 h 13716"/>
              <a:gd name="connsiteX4" fmla="*/ 2691536 w 3977640"/>
              <a:gd name="connsiteY4" fmla="*/ 0 h 13716"/>
              <a:gd name="connsiteX5" fmla="*/ 327492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227478 w 3977640"/>
              <a:gd name="connsiteY10" fmla="*/ 13716 h 13716"/>
              <a:gd name="connsiteX11" fmla="*/ 1524762 w 3977640"/>
              <a:gd name="connsiteY11" fmla="*/ 13716 h 13716"/>
              <a:gd name="connsiteX12" fmla="*/ 941375 w 3977640"/>
              <a:gd name="connsiteY12" fmla="*/ 13716 h 13716"/>
              <a:gd name="connsiteX13" fmla="*/ 0 w 3977640"/>
              <a:gd name="connsiteY13" fmla="*/ 13716 h 13716"/>
              <a:gd name="connsiteX14" fmla="*/ 0 w 397764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3716"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368" y="4708"/>
                  <a:pt x="3977977" y="7132"/>
                  <a:pt x="3977640" y="13716"/>
                </a:cubicBezTo>
                <a:cubicBezTo>
                  <a:pt x="3757007" y="27457"/>
                  <a:pt x="3469003" y="-9684"/>
                  <a:pt x="3314700" y="13716"/>
                </a:cubicBezTo>
                <a:cubicBezTo>
                  <a:pt x="3160397" y="37116"/>
                  <a:pt x="2914663" y="14940"/>
                  <a:pt x="2771089" y="13716"/>
                </a:cubicBezTo>
                <a:cubicBezTo>
                  <a:pt x="2627515" y="12492"/>
                  <a:pt x="2417576" y="37462"/>
                  <a:pt x="2227478" y="13716"/>
                </a:cubicBezTo>
                <a:cubicBezTo>
                  <a:pt x="2037380" y="-10030"/>
                  <a:pt x="1775246" y="-6604"/>
                  <a:pt x="1524762" y="13716"/>
                </a:cubicBezTo>
                <a:cubicBezTo>
                  <a:pt x="1274278" y="34036"/>
                  <a:pt x="1225405" y="42368"/>
                  <a:pt x="941375" y="13716"/>
                </a:cubicBezTo>
                <a:cubicBezTo>
                  <a:pt x="657345" y="-14936"/>
                  <a:pt x="468340" y="53279"/>
                  <a:pt x="0" y="13716"/>
                </a:cubicBezTo>
                <a:cubicBezTo>
                  <a:pt x="-460" y="10837"/>
                  <a:pt x="38" y="6680"/>
                  <a:pt x="0" y="0"/>
                </a:cubicBezTo>
                <a:close/>
              </a:path>
              <a:path w="3977640" h="13716"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970" y="3019"/>
                  <a:pt x="3977124" y="10425"/>
                  <a:pt x="3977640" y="13716"/>
                </a:cubicBezTo>
                <a:cubicBezTo>
                  <a:pt x="3733612" y="39454"/>
                  <a:pt x="3504694" y="30132"/>
                  <a:pt x="3314700" y="13716"/>
                </a:cubicBezTo>
                <a:cubicBezTo>
                  <a:pt x="3124706" y="-2700"/>
                  <a:pt x="2970848" y="36656"/>
                  <a:pt x="2771089" y="13716"/>
                </a:cubicBezTo>
                <a:cubicBezTo>
                  <a:pt x="2571330" y="-9224"/>
                  <a:pt x="2374617" y="28009"/>
                  <a:pt x="2108149" y="13716"/>
                </a:cubicBezTo>
                <a:cubicBezTo>
                  <a:pt x="1841681" y="-577"/>
                  <a:pt x="1730147" y="-11759"/>
                  <a:pt x="1445209" y="13716"/>
                </a:cubicBezTo>
                <a:cubicBezTo>
                  <a:pt x="1160271" y="39191"/>
                  <a:pt x="1128446" y="26409"/>
                  <a:pt x="822046" y="13716"/>
                </a:cubicBezTo>
                <a:cubicBezTo>
                  <a:pt x="515646" y="1023"/>
                  <a:pt x="401539" y="43636"/>
                  <a:pt x="0" y="13716"/>
                </a:cubicBezTo>
                <a:cubicBezTo>
                  <a:pt x="-114" y="7033"/>
                  <a:pt x="103" y="3429"/>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21643B69-C5D1-4709-A235-FCCBC6A1BC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25295027"/>
      </p:ext>
    </p:extLst>
  </p:cSld>
  <p:clrMapOvr>
    <a:masterClrMapping/>
  </p:clrMapOvr>
  <mc:AlternateContent xmlns:mc="http://schemas.openxmlformats.org/markup-compatibility/2006">
    <mc:Choice xmlns:p14="http://schemas.microsoft.com/office/powerpoint/2010/main" Requires="p14">
      <p:transition spd="slow" p14:dur="2000" advTm="136852"/>
    </mc:Choice>
    <mc:Fallback>
      <p:transition spd="slow" advTm="13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3000"/>
            <a:lum/>
          </a:blip>
          <a:srcRect/>
          <a:stretch>
            <a:fillRect t="44000" b="-2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55600" y="508001"/>
            <a:ext cx="8517467" cy="5601230"/>
          </a:xfrm>
        </p:spPr>
        <p:txBody>
          <a:bodyPr>
            <a:normAutofit/>
          </a:bodyPr>
          <a:lstStyle/>
          <a:p>
            <a:pPr marL="0" lvl="0" indent="0">
              <a:buNone/>
            </a:pPr>
            <a:r>
              <a:rPr lang="en-GB" b="1" dirty="0">
                <a:latin typeface="Calibri Light" panose="020F0302020204030204" pitchFamily="34" charset="0"/>
                <a:cs typeface="Calibri Light" panose="020F0302020204030204" pitchFamily="34" charset="0"/>
              </a:rPr>
              <a:t>In today’s session we will: </a:t>
            </a:r>
          </a:p>
          <a:p>
            <a:pPr marL="0" lvl="0" indent="0">
              <a:buNone/>
            </a:pPr>
            <a:endParaRPr lang="en-GB" sz="1200" b="1"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explore what it means to be anointed</a:t>
            </a:r>
          </a:p>
          <a:p>
            <a:pPr lvl="0">
              <a:buFont typeface="Wingdings" panose="05000000000000000000" pitchFamily="2" charset="2"/>
              <a:buChar char="Ø"/>
            </a:pPr>
            <a:endParaRPr lang="en-GB" sz="1600"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find out more about the anointing that will take place at Confirmation</a:t>
            </a:r>
          </a:p>
          <a:p>
            <a:pPr lvl="0">
              <a:buFont typeface="Wingdings" panose="05000000000000000000" pitchFamily="2" charset="2"/>
              <a:buChar char="Ø"/>
            </a:pPr>
            <a:endParaRPr lang="en-GB" sz="1600"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discover how we can be priests, prophets and kings in our daily lives and specifically in our parish community</a:t>
            </a:r>
          </a:p>
          <a:p>
            <a:endParaRPr lang="en-GB" dirty="0"/>
          </a:p>
        </p:txBody>
      </p:sp>
      <p:pic>
        <p:nvPicPr>
          <p:cNvPr id="2" name="Audio 1">
            <a:hlinkClick r:id="" action="ppaction://media"/>
            <a:extLst>
              <a:ext uri="{FF2B5EF4-FFF2-40B4-BE49-F238E27FC236}">
                <a16:creationId xmlns:a16="http://schemas.microsoft.com/office/drawing/2014/main" id="{A285D34C-455E-4442-84CB-8B30B8EA0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51580264"/>
      </p:ext>
    </p:extLst>
  </p:cSld>
  <p:clrMapOvr>
    <a:masterClrMapping/>
  </p:clrMapOvr>
  <mc:AlternateContent xmlns:mc="http://schemas.openxmlformats.org/markup-compatibility/2006">
    <mc:Choice xmlns:p14="http://schemas.microsoft.com/office/powerpoint/2010/main" Requires="p14">
      <p:transition spd="slow" p14:dur="2000" advTm="24845"/>
    </mc:Choice>
    <mc:Fallback>
      <p:transition spd="slow" advTm="2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3000"/>
            <a:lum/>
          </a:blip>
          <a:srcRect/>
          <a:stretch>
            <a:fillRect t="44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3050"/>
            <a:ext cx="3471333" cy="1162050"/>
          </a:xfrm>
        </p:spPr>
        <p:txBody>
          <a:bodyPr/>
          <a:lstStyle/>
          <a:p>
            <a:r>
              <a:rPr lang="en-GB" dirty="0"/>
              <a:t>Anointed</a:t>
            </a:r>
          </a:p>
        </p:txBody>
      </p:sp>
      <p:pic>
        <p:nvPicPr>
          <p:cNvPr id="7"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149196" y="417248"/>
            <a:ext cx="4723871" cy="5844202"/>
          </a:xfrm>
        </p:spPr>
      </p:pic>
      <p:sp>
        <p:nvSpPr>
          <p:cNvPr id="3" name="TextBox 2"/>
          <p:cNvSpPr txBox="1"/>
          <p:nvPr/>
        </p:nvSpPr>
        <p:spPr>
          <a:xfrm>
            <a:off x="423333" y="1320800"/>
            <a:ext cx="3505200" cy="5016758"/>
          </a:xfrm>
          <a:prstGeom prst="rect">
            <a:avLst/>
          </a:prstGeom>
          <a:noFill/>
        </p:spPr>
        <p:txBody>
          <a:bodyPr wrap="square" rtlCol="0">
            <a:spAutoFit/>
          </a:bodyPr>
          <a:lstStyle/>
          <a:p>
            <a:pPr algn="ctr"/>
            <a:r>
              <a:rPr lang="en-GB" sz="3200" dirty="0">
                <a:latin typeface="Calibri Light" panose="020F0302020204030204" pitchFamily="34" charset="0"/>
                <a:cs typeface="Calibri Light" panose="020F0302020204030204" pitchFamily="34" charset="0"/>
              </a:rPr>
              <a:t>In the Old Testament anointing a person with oil was a sign of the presence of the Spirit of God, giving the person the power to do some special and important work. </a:t>
            </a:r>
          </a:p>
        </p:txBody>
      </p:sp>
      <p:pic>
        <p:nvPicPr>
          <p:cNvPr id="2" name="Audio 1">
            <a:hlinkClick r:id="" action="ppaction://media"/>
            <a:extLst>
              <a:ext uri="{FF2B5EF4-FFF2-40B4-BE49-F238E27FC236}">
                <a16:creationId xmlns:a16="http://schemas.microsoft.com/office/drawing/2014/main" id="{5ACA418A-7F67-4BBF-81DB-D34339F096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35267581"/>
      </p:ext>
    </p:extLst>
  </p:cSld>
  <p:clrMapOvr>
    <a:masterClrMapping/>
  </p:clrMapOvr>
  <mc:AlternateContent xmlns:mc="http://schemas.openxmlformats.org/markup-compatibility/2006">
    <mc:Choice xmlns:p14="http://schemas.microsoft.com/office/powerpoint/2010/main" Requires="p14">
      <p:transition spd="slow" p14:dur="2000" advTm="16178"/>
    </mc:Choice>
    <mc:Fallback>
      <p:transition spd="slow" advTm="1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3000"/>
            <a:lum/>
          </a:blip>
          <a:srcRect/>
          <a:stretch>
            <a:fillRect t="44000" b="-2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55600" y="761999"/>
            <a:ext cx="8517467" cy="5093231"/>
          </a:xfrm>
        </p:spPr>
        <p:txBody>
          <a:bodyPr>
            <a:normAutofit/>
          </a:bodyPr>
          <a:lstStyle/>
          <a:p>
            <a:pPr marL="0" indent="0" algn="ctr">
              <a:buNone/>
            </a:pPr>
            <a:r>
              <a:rPr lang="en-GB" sz="3600" i="1" dirty="0"/>
              <a:t>The God of power and Father of our Lord Jesus Christ has freed you from sin and brought you to new life through water and the Holy Spirit. He now anoints you with the chrism of salvation, so that, united with his people you may remain for ever a member of Christ who is Priest, Prophet and King.</a:t>
            </a:r>
            <a:endParaRPr lang="en-GB" sz="3600" dirty="0"/>
          </a:p>
          <a:p>
            <a:endParaRPr lang="en-GB" sz="3600" dirty="0"/>
          </a:p>
        </p:txBody>
      </p:sp>
      <p:pic>
        <p:nvPicPr>
          <p:cNvPr id="2" name="Audio 1">
            <a:hlinkClick r:id="" action="ppaction://media"/>
            <a:extLst>
              <a:ext uri="{FF2B5EF4-FFF2-40B4-BE49-F238E27FC236}">
                <a16:creationId xmlns:a16="http://schemas.microsoft.com/office/drawing/2014/main" id="{F42B9657-443F-4399-A6B2-FD9A7735D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56420958"/>
      </p:ext>
    </p:extLst>
  </p:cSld>
  <p:clrMapOvr>
    <a:masterClrMapping/>
  </p:clrMapOvr>
  <mc:AlternateContent xmlns:mc="http://schemas.openxmlformats.org/markup-compatibility/2006">
    <mc:Choice xmlns:p14="http://schemas.microsoft.com/office/powerpoint/2010/main" Requires="p14">
      <p:transition spd="slow" p14:dur="2000" advTm="63052"/>
    </mc:Choice>
    <mc:Fallback>
      <p:transition spd="slow" advTm="6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3000"/>
            <a:lum/>
          </a:blip>
          <a:srcRect/>
          <a:stretch>
            <a:fillRect t="44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23333" y="158750"/>
            <a:ext cx="8534401" cy="1162050"/>
          </a:xfrm>
        </p:spPr>
        <p:txBody>
          <a:bodyPr>
            <a:normAutofit/>
          </a:bodyPr>
          <a:lstStyle/>
          <a:p>
            <a:pPr algn="l"/>
            <a:r>
              <a:rPr lang="en-GB" dirty="0"/>
              <a:t>Laying on of Hands</a:t>
            </a:r>
          </a:p>
        </p:txBody>
      </p:sp>
      <p:sp>
        <p:nvSpPr>
          <p:cNvPr id="3" name="TextBox 2"/>
          <p:cNvSpPr txBox="1"/>
          <p:nvPr/>
        </p:nvSpPr>
        <p:spPr>
          <a:xfrm>
            <a:off x="423333" y="1320800"/>
            <a:ext cx="3505200" cy="4832092"/>
          </a:xfrm>
          <a:prstGeom prst="rect">
            <a:avLst/>
          </a:prstGeom>
          <a:noFill/>
        </p:spPr>
        <p:txBody>
          <a:bodyPr wrap="square" rtlCol="0">
            <a:spAutoFit/>
          </a:bodyPr>
          <a:lstStyle/>
          <a:p>
            <a:pPr algn="ctr"/>
            <a:r>
              <a:rPr lang="en-GB" sz="2800" dirty="0"/>
              <a:t>In the Old Testament the laying on of hands was also a sign that a person was being chosen specially to do God’s work. It was a sign that the strength and love of God was being communicated through the person giving the blessing. </a:t>
            </a:r>
            <a:endParaRPr lang="en-GB" sz="2800" dirty="0">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6"/>
          <a:stretch>
            <a:fillRect/>
          </a:stretch>
        </p:blipFill>
        <p:spPr>
          <a:xfrm>
            <a:off x="3928533" y="1761067"/>
            <a:ext cx="4871226" cy="3533292"/>
          </a:xfrm>
          <a:prstGeom prst="rect">
            <a:avLst/>
          </a:prstGeom>
        </p:spPr>
      </p:pic>
      <p:pic>
        <p:nvPicPr>
          <p:cNvPr id="2" name="Audio 1">
            <a:hlinkClick r:id="" action="ppaction://media"/>
            <a:extLst>
              <a:ext uri="{FF2B5EF4-FFF2-40B4-BE49-F238E27FC236}">
                <a16:creationId xmlns:a16="http://schemas.microsoft.com/office/drawing/2014/main" id="{331C80E8-ACEB-41D2-BCD7-1C38A0EC8D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08970803"/>
      </p:ext>
    </p:extLst>
  </p:cSld>
  <p:clrMapOvr>
    <a:masterClrMapping/>
  </p:clrMapOvr>
  <mc:AlternateContent xmlns:mc="http://schemas.openxmlformats.org/markup-compatibility/2006">
    <mc:Choice xmlns:p14="http://schemas.microsoft.com/office/powerpoint/2010/main" Requires="p14">
      <p:transition spd="slow" p14:dur="2000" advTm="17785"/>
    </mc:Choice>
    <mc:Fallback>
      <p:transition spd="slow" advTm="1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3000"/>
            <a:lum/>
          </a:blip>
          <a:srcRect/>
          <a:stretch>
            <a:fillRect t="44000" b="-2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21734" y="406399"/>
            <a:ext cx="8517467" cy="5093231"/>
          </a:xfrm>
        </p:spPr>
        <p:txBody>
          <a:bodyPr>
            <a:noAutofit/>
          </a:bodyPr>
          <a:lstStyle/>
          <a:p>
            <a:pPr marL="0" indent="0" algn="ctr">
              <a:buNone/>
            </a:pPr>
            <a:r>
              <a:rPr lang="en-GB" i="1" dirty="0"/>
              <a:t>All powerful God, the Father of our Lord Jesus Christ, by water and the Holy Spirit you freed your sons and daughters from sin and gave them new life. Send your Holy Spirit upon them to be their helper and guide.</a:t>
            </a:r>
            <a:endParaRPr lang="en-GB" dirty="0"/>
          </a:p>
          <a:p>
            <a:pPr marL="0" indent="0" algn="ctr">
              <a:buNone/>
            </a:pPr>
            <a:r>
              <a:rPr lang="en-GB" i="1" dirty="0"/>
              <a:t>Give them the spirit of wisdom and understanding, the spirit of right judgement and courage, the spirit of knowledge and reverence.</a:t>
            </a:r>
            <a:endParaRPr lang="en-GB" dirty="0"/>
          </a:p>
          <a:p>
            <a:pPr marL="0" indent="0" algn="ctr">
              <a:buNone/>
            </a:pPr>
            <a:r>
              <a:rPr lang="en-GB" i="1" dirty="0"/>
              <a:t>Fill them with the spirit of wonder and awe in your presence.</a:t>
            </a:r>
            <a:endParaRPr lang="en-GB" dirty="0"/>
          </a:p>
          <a:p>
            <a:pPr marL="0" indent="0" algn="ctr">
              <a:buNone/>
            </a:pPr>
            <a:r>
              <a:rPr lang="en-GB" i="1" dirty="0"/>
              <a:t>We ask this through Christ our Lord.</a:t>
            </a:r>
            <a:endParaRPr lang="en-GB" dirty="0"/>
          </a:p>
          <a:p>
            <a:pPr marL="0" indent="0" algn="ctr">
              <a:buNone/>
            </a:pPr>
            <a:r>
              <a:rPr lang="en-GB" i="1" dirty="0"/>
              <a:t>Amen</a:t>
            </a:r>
            <a:endParaRPr lang="en-GB" dirty="0"/>
          </a:p>
          <a:p>
            <a:pPr marL="0" indent="0" algn="ctr">
              <a:buNone/>
            </a:pPr>
            <a:endParaRPr lang="en-GB" dirty="0"/>
          </a:p>
        </p:txBody>
      </p:sp>
      <p:pic>
        <p:nvPicPr>
          <p:cNvPr id="2" name="Audio 1">
            <a:hlinkClick r:id="" action="ppaction://media"/>
            <a:extLst>
              <a:ext uri="{FF2B5EF4-FFF2-40B4-BE49-F238E27FC236}">
                <a16:creationId xmlns:a16="http://schemas.microsoft.com/office/drawing/2014/main" id="{24845875-E7D7-4775-B668-1EFCA5C08C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96527375"/>
      </p:ext>
    </p:extLst>
  </p:cSld>
  <p:clrMapOvr>
    <a:masterClrMapping/>
  </p:clrMapOvr>
  <mc:AlternateContent xmlns:mc="http://schemas.openxmlformats.org/markup-compatibility/2006">
    <mc:Choice xmlns:p14="http://schemas.microsoft.com/office/powerpoint/2010/main" Requires="p14">
      <p:transition spd="slow" p14:dur="2000" advTm="73645"/>
    </mc:Choice>
    <mc:Fallback>
      <p:transition spd="slow" advTm="7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1272864"/>
            <a:ext cx="4306642" cy="4306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830020-8508-49BB-8DE6-50FF930A72E1}"/>
              </a:ext>
            </a:extLst>
          </p:cNvPr>
          <p:cNvSpPr>
            <a:spLocks noGrp="1"/>
          </p:cNvSpPr>
          <p:nvPr>
            <p:ph type="title"/>
          </p:nvPr>
        </p:nvSpPr>
        <p:spPr>
          <a:xfrm>
            <a:off x="933804" y="1824574"/>
            <a:ext cx="2738326" cy="3203222"/>
          </a:xfrm>
        </p:spPr>
        <p:txBody>
          <a:bodyPr vert="horz" lIns="68580" tIns="34290" rIns="68580" bIns="34290" rtlCol="0" anchor="ctr">
            <a:normAutofit/>
          </a:bodyPr>
          <a:lstStyle/>
          <a:p>
            <a:pPr algn="ctr"/>
            <a:r>
              <a:rPr lang="en-US" sz="4200">
                <a:solidFill>
                  <a:srgbClr val="FFFFFF"/>
                </a:solidFill>
              </a:rPr>
              <a:t>Activity</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20" y="1138046"/>
            <a:ext cx="128636"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2" y="1670631"/>
            <a:ext cx="118159" cy="118159"/>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BFE512-B50A-4FDF-91C5-05D21CBBD887}"/>
              </a:ext>
            </a:extLst>
          </p:cNvPr>
          <p:cNvSpPr txBox="1"/>
          <p:nvPr/>
        </p:nvSpPr>
        <p:spPr>
          <a:xfrm>
            <a:off x="4572001" y="1246050"/>
            <a:ext cx="4422353" cy="4378462"/>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90000"/>
              </a:lnSpc>
              <a:spcBef>
                <a:spcPts val="0"/>
              </a:spcBef>
              <a:spcAft>
                <a:spcPts val="450"/>
              </a:spcAft>
              <a:buClrTx/>
              <a:buSzTx/>
              <a:buFontTx/>
              <a:buNone/>
              <a:tabLst/>
              <a:defRPr/>
            </a:pPr>
            <a:r>
              <a:rPr kumimoji="0" lang="en-US" sz="2400" b="0" i="0" u="none" strike="noStrike" kern="1200" cap="none" spc="0" normalizeH="0" baseline="0" noProof="0" dirty="0">
                <a:ln>
                  <a:noFill/>
                </a:ln>
                <a:solidFill>
                  <a:prstClr val="black">
                    <a:alpha val="80000"/>
                  </a:prstClr>
                </a:solidFill>
                <a:effectLst/>
                <a:uLnTx/>
                <a:uFillTx/>
                <a:latin typeface="Abadi Extra Light" panose="020B0204020104020204" pitchFamily="34" charset="0"/>
                <a:ea typeface="+mn-ea"/>
                <a:cs typeface="+mn-cs"/>
              </a:rPr>
              <a:t>Write a prayer to the Holy Spirit. </a:t>
            </a:r>
            <a:r>
              <a:rPr lang="en-US" sz="2400" dirty="0">
                <a:solidFill>
                  <a:prstClr val="black">
                    <a:alpha val="80000"/>
                  </a:prstClr>
                </a:solidFill>
                <a:latin typeface="Abadi Extra Light" panose="020B0204020104020204" pitchFamily="34" charset="0"/>
              </a:rPr>
              <a:t>Pray especially for the gifts that you will need to live as a Child of God.</a:t>
            </a:r>
            <a:endParaRPr kumimoji="0" lang="en-US" sz="1500" b="0" i="0" u="none" strike="noStrike" kern="1200" cap="none" spc="0" normalizeH="0" baseline="0" noProof="0" dirty="0">
              <a:ln>
                <a:noFill/>
              </a:ln>
              <a:solidFill>
                <a:prstClr val="black">
                  <a:alpha val="80000"/>
                </a:prstClr>
              </a:solidFill>
              <a:effectLst/>
              <a:uLnTx/>
              <a:uFillTx/>
              <a:latin typeface="Abadi Extra Light" panose="020B0204020104020204" pitchFamily="34" charset="0"/>
              <a:ea typeface="+mn-ea"/>
              <a:cs typeface="+mn-cs"/>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171115"/>
            <a:ext cx="84320" cy="8432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2" y="3565046"/>
            <a:ext cx="0" cy="242904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7F1BA230-7645-42A7-8298-89875924C4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31790675"/>
      </p:ext>
    </p:extLst>
  </p:cSld>
  <p:clrMapOvr>
    <a:masterClrMapping/>
  </p:clrMapOvr>
  <mc:AlternateContent xmlns:mc="http://schemas.openxmlformats.org/markup-compatibility/2006">
    <mc:Choice xmlns:p14="http://schemas.microsoft.com/office/powerpoint/2010/main" Requires="p14">
      <p:transition spd="slow" p14:dur="2000" advTm="11889"/>
    </mc:Choice>
    <mc:Fallback>
      <p:transition spd="slow" advTm="1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469</TotalTime>
  <Words>1339</Words>
  <Application>Microsoft Office PowerPoint</Application>
  <PresentationFormat>On-screen Show (4:3)</PresentationFormat>
  <Paragraphs>73</Paragraphs>
  <Slides>8</Slides>
  <Notes>8</Notes>
  <HiddenSlides>0</HiddenSlides>
  <MMClips>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Abadi Extra Light</vt:lpstr>
      <vt:lpstr>Arial</vt:lpstr>
      <vt:lpstr>Calibri</vt:lpstr>
      <vt:lpstr>Calibri Light</vt:lpstr>
      <vt:lpstr>Footlight MT Light</vt:lpstr>
      <vt:lpstr>system-ui</vt:lpstr>
      <vt:lpstr>Wingdings</vt:lpstr>
      <vt:lpstr>1_Office Theme</vt:lpstr>
      <vt:lpstr>Office Theme</vt:lpstr>
      <vt:lpstr>2_Office Theme</vt:lpstr>
      <vt:lpstr>Confirmation</vt:lpstr>
      <vt:lpstr>Time of Prayer</vt:lpstr>
      <vt:lpstr>PowerPoint Presentation</vt:lpstr>
      <vt:lpstr>Anointed</vt:lpstr>
      <vt:lpstr>PowerPoint Presentation</vt:lpstr>
      <vt:lpstr>Laying on of Hands</vt:lpstr>
      <vt:lpstr>PowerPoint Presentation</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Sweeney</dc:creator>
  <cp:lastModifiedBy>Joanna Sweeney</cp:lastModifiedBy>
  <cp:revision>35</cp:revision>
  <dcterms:created xsi:type="dcterms:W3CDTF">2017-04-11T15:17:03Z</dcterms:created>
  <dcterms:modified xsi:type="dcterms:W3CDTF">2021-05-04T17:36:26Z</dcterms:modified>
</cp:coreProperties>
</file>