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9" r:id="rId3"/>
    <p:sldId id="258" r:id="rId4"/>
    <p:sldId id="260" r:id="rId5"/>
    <p:sldId id="257"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400" y="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682DBF-0FBE-446A-9989-8C9EFE4C8EF7}" type="datetimeFigureOut">
              <a:rPr lang="en-GB" smtClean="0"/>
              <a:pPr/>
              <a:t>01/10/2020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BE6A12-8710-44D4-B09A-04F35109D21D}"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leteia.org/2016/04/29/5-things-catholics-should-know-about-first-friday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While some saints </a:t>
            </a:r>
            <a:r>
              <a:rPr lang="en-GB" sz="1200" kern="1200" dirty="0">
                <a:solidFill>
                  <a:schemeClr val="tx1"/>
                </a:solidFill>
                <a:effectLst/>
                <a:latin typeface="+mn-lt"/>
                <a:ea typeface="+mn-ea"/>
                <a:cs typeface="+mn-cs"/>
                <a:hlinkClick r:id="rId3"/>
              </a:rPr>
              <a:t>referenced the Heart of Jesus</a:t>
            </a:r>
            <a:r>
              <a:rPr lang="en-GB" sz="1200" kern="1200" dirty="0">
                <a:solidFill>
                  <a:schemeClr val="tx1"/>
                </a:solidFill>
                <a:effectLst/>
                <a:latin typeface="+mn-lt"/>
                <a:ea typeface="+mn-ea"/>
                <a:cs typeface="+mn-cs"/>
              </a:rPr>
              <a:t> in their writings centuries earlier, in 1673, a French </a:t>
            </a:r>
            <a:r>
              <a:rPr lang="en-GB" sz="1200" kern="1200" dirty="0" err="1">
                <a:solidFill>
                  <a:schemeClr val="tx1"/>
                </a:solidFill>
                <a:effectLst/>
                <a:latin typeface="+mn-lt"/>
                <a:ea typeface="+mn-ea"/>
                <a:cs typeface="+mn-cs"/>
              </a:rPr>
              <a:t>Visitandine</a:t>
            </a:r>
            <a:r>
              <a:rPr lang="en-GB" sz="1200" kern="1200" dirty="0">
                <a:solidFill>
                  <a:schemeClr val="tx1"/>
                </a:solidFill>
                <a:effectLst/>
                <a:latin typeface="+mn-lt"/>
                <a:ea typeface="+mn-ea"/>
                <a:cs typeface="+mn-cs"/>
              </a:rPr>
              <a:t> (Visitation) nun named Margaret Mary </a:t>
            </a:r>
            <a:r>
              <a:rPr lang="en-GB" sz="1200" kern="1200" dirty="0" err="1">
                <a:solidFill>
                  <a:schemeClr val="tx1"/>
                </a:solidFill>
                <a:effectLst/>
                <a:latin typeface="+mn-lt"/>
                <a:ea typeface="+mn-ea"/>
                <a:cs typeface="+mn-cs"/>
              </a:rPr>
              <a:t>Alacoque</a:t>
            </a:r>
            <a:r>
              <a:rPr lang="en-GB" sz="1200" kern="1200" dirty="0">
                <a:solidFill>
                  <a:schemeClr val="tx1"/>
                </a:solidFill>
                <a:effectLst/>
                <a:latin typeface="+mn-lt"/>
                <a:ea typeface="+mn-ea"/>
                <a:cs typeface="+mn-cs"/>
              </a:rPr>
              <a:t> had visions of Jesus, wherein he asked the Church to </a:t>
            </a:r>
            <a:r>
              <a:rPr lang="en-GB" sz="1200" kern="1200" dirty="0" err="1">
                <a:solidFill>
                  <a:schemeClr val="tx1"/>
                </a:solidFill>
                <a:effectLst/>
                <a:latin typeface="+mn-lt"/>
                <a:ea typeface="+mn-ea"/>
                <a:cs typeface="+mn-cs"/>
              </a:rPr>
              <a:t>honor</a:t>
            </a:r>
            <a:r>
              <a:rPr lang="en-GB" sz="1200" kern="1200" dirty="0">
                <a:solidFill>
                  <a:schemeClr val="tx1"/>
                </a:solidFill>
                <a:effectLst/>
                <a:latin typeface="+mn-lt"/>
                <a:ea typeface="+mn-ea"/>
                <a:cs typeface="+mn-cs"/>
              </a:rPr>
              <a:t> His Most Sacred Heart. In particular, Jesus asked the faithful to “receive Communion on the First Fridays, for nine consecutive months.” The request was connected to a specific promise made to all who venerated and promoted devotion to the Sacred Heart. After Margaret Mary’s death, the First Friday practice steadily spread in the Church but it greatly increased in popularity when Margaret Mary was canonized a saint in 1920 by Pope Benedict XV.</a:t>
            </a:r>
          </a:p>
          <a:p>
            <a:endParaRPr lang="en-GB" dirty="0"/>
          </a:p>
          <a:p>
            <a:r>
              <a:rPr lang="en-GB" sz="1200" b="1" kern="1200" dirty="0">
                <a:solidFill>
                  <a:schemeClr val="tx1"/>
                </a:solidFill>
                <a:effectLst/>
                <a:latin typeface="+mn-lt"/>
                <a:ea typeface="+mn-ea"/>
                <a:cs typeface="+mn-cs"/>
              </a:rPr>
              <a:t>2. Why nine consecutive months?</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number nine is traditionally associated with a novena and finds its origin in the nine days that the apostles spent in prayer before Pentecost. A novena provides an extended amount of time for preparation and interior renewal.</a:t>
            </a:r>
          </a:p>
          <a:p>
            <a:endParaRPr lang="en-GB" sz="1200" kern="1200" dirty="0">
              <a:solidFill>
                <a:schemeClr val="tx1"/>
              </a:solidFill>
              <a:effectLst/>
              <a:latin typeface="+mn-lt"/>
              <a:ea typeface="+mn-ea"/>
              <a:cs typeface="+mn-cs"/>
            </a:endParaRPr>
          </a:p>
          <a:p>
            <a:r>
              <a:rPr lang="en-GB" dirty="0"/>
              <a:t>We can learn more about the Sacred Heart of Jesus through the 12 promises that were given to St Margaret Mary. </a:t>
            </a:r>
          </a:p>
        </p:txBody>
      </p:sp>
      <p:sp>
        <p:nvSpPr>
          <p:cNvPr id="4" name="Slide Number Placeholder 3"/>
          <p:cNvSpPr>
            <a:spLocks noGrp="1"/>
          </p:cNvSpPr>
          <p:nvPr>
            <p:ph type="sldNum" sz="quarter" idx="5"/>
          </p:nvPr>
        </p:nvSpPr>
        <p:spPr/>
        <p:txBody>
          <a:bodyPr/>
          <a:lstStyle/>
          <a:p>
            <a:fld id="{FD1A4DB7-5323-4B75-BB70-9C61D4677557}" type="slidenum">
              <a:rPr lang="en-GB" smtClean="0"/>
              <a:pPr/>
              <a:t>2</a:t>
            </a:fld>
            <a:endParaRPr lang="en-GB"/>
          </a:p>
        </p:txBody>
      </p:sp>
    </p:spTree>
    <p:extLst>
      <p:ext uri="{BB962C8B-B14F-4D97-AF65-F5344CB8AC3E}">
        <p14:creationId xmlns:p14="http://schemas.microsoft.com/office/powerpoint/2010/main" val="1205428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2B7E464-FE4D-41B4-AFB9-0CF56523EDB5}" type="datetimeFigureOut">
              <a:rPr lang="en-GB" smtClean="0"/>
              <a:pPr/>
              <a:t>01/10/2020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5610A5-1956-4998-887C-36D738DB0C6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B7E464-FE4D-41B4-AFB9-0CF56523EDB5}" type="datetimeFigureOut">
              <a:rPr lang="en-GB" smtClean="0"/>
              <a:pPr/>
              <a:t>01/10/2020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5610A5-1956-4998-887C-36D738DB0C6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B7E464-FE4D-41B4-AFB9-0CF56523EDB5}" type="datetimeFigureOut">
              <a:rPr lang="en-GB" smtClean="0"/>
              <a:pPr/>
              <a:t>01/10/2020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5610A5-1956-4998-887C-36D738DB0C6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2B7E464-FE4D-41B4-AFB9-0CF56523EDB5}" type="datetimeFigureOut">
              <a:rPr lang="en-GB" smtClean="0"/>
              <a:pPr/>
              <a:t>01/10/2020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5610A5-1956-4998-887C-36D738DB0C6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B7E464-FE4D-41B4-AFB9-0CF56523EDB5}" type="datetimeFigureOut">
              <a:rPr lang="en-GB" smtClean="0"/>
              <a:pPr/>
              <a:t>01/10/2020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C5610A5-1956-4998-887C-36D738DB0C6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2B7E464-FE4D-41B4-AFB9-0CF56523EDB5}" type="datetimeFigureOut">
              <a:rPr lang="en-GB" smtClean="0"/>
              <a:pPr/>
              <a:t>01/10/2020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5610A5-1956-4998-887C-36D738DB0C6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2B7E464-FE4D-41B4-AFB9-0CF56523EDB5}" type="datetimeFigureOut">
              <a:rPr lang="en-GB" smtClean="0"/>
              <a:pPr/>
              <a:t>01/10/2020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C5610A5-1956-4998-887C-36D738DB0C6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2B7E464-FE4D-41B4-AFB9-0CF56523EDB5}" type="datetimeFigureOut">
              <a:rPr lang="en-GB" smtClean="0"/>
              <a:pPr/>
              <a:t>01/10/2020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C5610A5-1956-4998-887C-36D738DB0C6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B7E464-FE4D-41B4-AFB9-0CF56523EDB5}" type="datetimeFigureOut">
              <a:rPr lang="en-GB" smtClean="0"/>
              <a:pPr/>
              <a:t>01/10/2020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C5610A5-1956-4998-887C-36D738DB0C6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B7E464-FE4D-41B4-AFB9-0CF56523EDB5}" type="datetimeFigureOut">
              <a:rPr lang="en-GB" smtClean="0"/>
              <a:pPr/>
              <a:t>01/10/2020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5610A5-1956-4998-887C-36D738DB0C6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B7E464-FE4D-41B4-AFB9-0CF56523EDB5}" type="datetimeFigureOut">
              <a:rPr lang="en-GB" smtClean="0"/>
              <a:pPr/>
              <a:t>01/10/2020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C5610A5-1956-4998-887C-36D738DB0C65}"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7E464-FE4D-41B4-AFB9-0CF56523EDB5}" type="datetimeFigureOut">
              <a:rPr lang="en-GB" smtClean="0"/>
              <a:pPr/>
              <a:t>01/10/2020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610A5-1956-4998-887C-36D738DB0C6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sch-fs4\EDC_User_Data\Teaching%20Staff\Work\115%20St%20Helen's%20Primary\115AMcIntosh1\Downloads\First%20Friday%20Devotion%20(1).m4a"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476672"/>
            <a:ext cx="7772400" cy="1470025"/>
          </a:xfrm>
        </p:spPr>
        <p:txBody>
          <a:bodyPr/>
          <a:lstStyle/>
          <a:p>
            <a:r>
              <a:rPr lang="en-GB" dirty="0"/>
              <a:t>First Friday Devotion to the Sacred Heart of Jesus</a:t>
            </a:r>
          </a:p>
        </p:txBody>
      </p:sp>
      <p:sp>
        <p:nvSpPr>
          <p:cNvPr id="3" name="Subtitle 2"/>
          <p:cNvSpPr>
            <a:spLocks noGrp="1"/>
          </p:cNvSpPr>
          <p:nvPr>
            <p:ph type="subTitle" idx="1"/>
          </p:nvPr>
        </p:nvSpPr>
        <p:spPr>
          <a:xfrm>
            <a:off x="1259632" y="3933056"/>
            <a:ext cx="6400800" cy="1752600"/>
          </a:xfrm>
        </p:spPr>
        <p:txBody>
          <a:bodyPr/>
          <a:lstStyle/>
          <a:p>
            <a:endParaRPr lang="en-GB" dirty="0"/>
          </a:p>
        </p:txBody>
      </p:sp>
      <p:pic>
        <p:nvPicPr>
          <p:cNvPr id="5" name="Picture 2" descr="Sacred Heart of Jesus Blue â Sagrado Corazon de Jesus Azul Print Picture Poster (8x10)"/>
          <p:cNvPicPr>
            <a:picLocks noChangeAspect="1" noChangeArrowheads="1"/>
          </p:cNvPicPr>
          <p:nvPr/>
        </p:nvPicPr>
        <p:blipFill>
          <a:blip r:embed="rId2" cstate="print"/>
          <a:srcRect l="23084" t="65015" r="3818" b="12"/>
          <a:stretch>
            <a:fillRect/>
          </a:stretch>
        </p:blipFill>
        <p:spPr bwMode="auto">
          <a:xfrm>
            <a:off x="2771800" y="2060848"/>
            <a:ext cx="3672408" cy="427198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44008" y="404664"/>
            <a:ext cx="4176464" cy="5904656"/>
          </a:xfrm>
        </p:spPr>
        <p:txBody>
          <a:bodyPr>
            <a:normAutofit/>
          </a:bodyPr>
          <a:lstStyle/>
          <a:p>
            <a:pPr algn="l"/>
            <a:r>
              <a:rPr lang="en-GB" b="1" dirty="0">
                <a:solidFill>
                  <a:schemeClr val="tx1"/>
                </a:solidFill>
                <a:latin typeface="SassoonCRInfant" pitchFamily="2" charset="0"/>
              </a:rPr>
              <a:t>We can learn more about the Sacred Heart of Jesus through the visions of Saint Margaret Mary </a:t>
            </a:r>
            <a:r>
              <a:rPr lang="en-GB" b="1" dirty="0" err="1">
                <a:solidFill>
                  <a:schemeClr val="tx1"/>
                </a:solidFill>
                <a:latin typeface="SassoonCRInfant" pitchFamily="2" charset="0"/>
              </a:rPr>
              <a:t>Alacoque</a:t>
            </a:r>
            <a:r>
              <a:rPr lang="en-GB" b="1" dirty="0">
                <a:solidFill>
                  <a:schemeClr val="tx1"/>
                </a:solidFill>
                <a:latin typeface="SassoonCRInfant" pitchFamily="2" charset="0"/>
              </a:rPr>
              <a:t> and the</a:t>
            </a:r>
          </a:p>
          <a:p>
            <a:pPr algn="l"/>
            <a:r>
              <a:rPr lang="en-GB" b="1" dirty="0">
                <a:solidFill>
                  <a:schemeClr val="tx1"/>
                </a:solidFill>
                <a:latin typeface="SassoonCRInfant" pitchFamily="2" charset="0"/>
              </a:rPr>
              <a:t>twelve promises Jesus made to anyone who practised devotions to</a:t>
            </a:r>
          </a:p>
          <a:p>
            <a:pPr algn="l"/>
            <a:r>
              <a:rPr lang="en-GB" b="1" dirty="0">
                <a:solidFill>
                  <a:schemeClr val="tx1"/>
                </a:solidFill>
                <a:latin typeface="SassoonCRInfant" pitchFamily="2" charset="0"/>
              </a:rPr>
              <a:t>His Sacred Heart. </a:t>
            </a:r>
            <a:endParaRPr lang="en-GB" dirty="0">
              <a:solidFill>
                <a:schemeClr val="tx1"/>
              </a:solidFill>
              <a:latin typeface="SassoonCRInfant" pitchFamily="2" charset="0"/>
            </a:endParaRPr>
          </a:p>
          <a:p>
            <a:endParaRPr lang="en-GB" dirty="0"/>
          </a:p>
        </p:txBody>
      </p:sp>
      <p:pic>
        <p:nvPicPr>
          <p:cNvPr id="16386" name="Picture 2" descr="https://giveninstitute.com/wp-content/uploads/2019/03/St.MargaretMary.png"/>
          <p:cNvPicPr>
            <a:picLocks noChangeAspect="1" noChangeArrowheads="1"/>
          </p:cNvPicPr>
          <p:nvPr/>
        </p:nvPicPr>
        <p:blipFill>
          <a:blip r:embed="rId3" cstate="print"/>
          <a:srcRect/>
          <a:stretch>
            <a:fillRect/>
          </a:stretch>
        </p:blipFill>
        <p:spPr bwMode="auto">
          <a:xfrm>
            <a:off x="179512" y="332656"/>
            <a:ext cx="4392488" cy="597666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https://attachments.office.net/owa/AMcIntosh%40st-helens.e-dunbarton.sch.uk/service.svc/s/GetAttachmentThumbnail?id=AAMkAGRlNTNlZmFiLTJkYjEtNDVlMi1hNzc4LTI3MTA5NmZjN2ExZQBGAAAAAABhh7Sz%2Bpk5QLrhNjyQWHxRBwDG9j7qXvEyQLoBqpcLkTVPAAAAW7VOAACL2hpSD26IR5s6QkTYeOUZAAatmIT5AAABEgAQABk5lUnB6dtEmMtRUFs%2F334%3D&amp;thumbnailType=2&amp;owa=outlook.office365.com&amp;scriptVer=20200831001.06&amp;X-OWA-CANARY=VhR4eeyHD0ykd2KnuFnyHsDSJkPgT9gYkUzCHwnE-EkUljSm-ZwDMxx_wykpjGxFYSuqDgquMsM.&amp;token=eyJhbGciOiJSUzI1NiIsImtpZCI6IjU2MzU4ODUyMzRCOTI1MkRERTAwNTc2NkQ5RDlGMjc2NTY1RjYzRTIiLCJ0eXAiOiJKV1QiLCJ4NXQiOiJWaldJVWpTNUpTM2VBRmRtMmRueWRsWmZZLUkifQ.eyJvcmlnaW4iOiJodHRwczovL291dGxvb2sub2ZmaWNlMzY1LmNvbSIsInVjIjoiMjQ5M2Q1MDc4ZDIyNDY5ZGJlMjczMjBhMDViNmQxNmEiLCJ2ZXIiOiJFeGNoYW5nZS5DYWxsYmFjay5WMSIsImFwcGN0eHNlbmRlciI6Ik93YURvd25sb2FkQGNjZDMyY2EzLTE2Y2UtNDI4Zi05NTQxLTM3MmQ2YjA1MTkyOSIsImlzc3JpbmciOiJXVyIsImFwcGN0eCI6IntcIm1zZXhjaHByb3RcIjpcIm93YVwiLFwicHJpbWFyeXNpZFwiOlwiUy0xLTUtMjEtMjgxNDA1MzYwNi0xODc1OTc4NDkzLTQ2MDE5MC0xMTAxNzE5OFwiLFwicHVpZFwiOlwiMTE1MzgzNjI5NjIwOTMyNDgxNFwiLFwib2lkXCI6XCIzZmJjM2IwNC1jZjBkLTRiMmItODM2Zi0xNjZmYmEzMmY3MmVcIixcInNjb3BlXCI6XCJPd2FEb3dubG9hZFwifSIsIm5iZiI6MTU5OTEyMDI3OSwiZXhwIjoxNTk5MTIwODc5LCJpc3MiOiIwMDAwMDAwMi0wMDAwLTBmZjEtY2UwMC0wMDAwMDAwMDAwMDBAY2NkMzJjYTMtMTZjZS00MjhmLTk1NDEtMzcyZDZiMDUxOTI5IiwiYXVkIjoiMDAwMDAwMDItMDAwMC0wZmYxLWNlMDAtMDAwMDAwMDAwMDAwL2F0dGFjaG1lbnRzLm9mZmljZS5uZXRAY2NkMzJjYTMtMTZjZS00MjhmLTk1NDEtMzcyZDZiMDUxOTI5IiwiaGFwcCI6Im93YSJ9.kJ3nT0m_om5JJuZocweiYZsZ-HKtbaiKfMgXw-qHUhMcVTiiyQazWJhF_n3gk2X66poV4mHsrqKdj7ZeISWMhuvO6r8yXh7Y2mZCSSInD_uad1MBGVCrK29h3QgC5GsyWyTrfANWndnVlUAkAMDtKQFEbJTJfkdTHcFPW_ESGzfYLmLx_EsuZbBVEAsvrAYNDkUkk9hRgE00-PrB-Kqstx_ik59BTD4Z-etXlRvROnuP0BK4aX1o_k3CD6tMGgfyjmq67-F263brYAu7lvCb73VzxpVPT1dzhmthvLpQXY1U1kg-5nYe3R79OQDsM9nMWAgil5TIbWEGLomoIkF38g&amp;animation=tr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regisjesuit.schoolforms.org/image/pastoral--service/First-Friday-Mass---FB-Event-Banner.jpg"/>
          <p:cNvPicPr>
            <a:picLocks noGrp="1" noChangeAspect="1" noChangeArrowheads="1"/>
          </p:cNvPicPr>
          <p:nvPr>
            <p:ph idx="1"/>
          </p:nvPr>
        </p:nvPicPr>
        <p:blipFill>
          <a:blip r:embed="rId2" cstate="print"/>
          <a:srcRect/>
          <a:stretch>
            <a:fillRect/>
          </a:stretch>
        </p:blipFill>
        <p:spPr bwMode="auto">
          <a:xfrm>
            <a:off x="467544" y="188640"/>
            <a:ext cx="5184576" cy="1944216"/>
          </a:xfrm>
          <a:prstGeom prst="rect">
            <a:avLst/>
          </a:prstGeom>
          <a:noFill/>
        </p:spPr>
      </p:pic>
      <p:sp>
        <p:nvSpPr>
          <p:cNvPr id="6" name="TextBox 5"/>
          <p:cNvSpPr txBox="1"/>
          <p:nvPr/>
        </p:nvSpPr>
        <p:spPr>
          <a:xfrm>
            <a:off x="323528" y="2204864"/>
            <a:ext cx="5400600" cy="4154984"/>
          </a:xfrm>
          <a:prstGeom prst="rect">
            <a:avLst/>
          </a:prstGeom>
          <a:noFill/>
        </p:spPr>
        <p:txBody>
          <a:bodyPr wrap="square" rtlCol="0">
            <a:spAutoFit/>
          </a:bodyPr>
          <a:lstStyle/>
          <a:p>
            <a:r>
              <a:rPr lang="en-GB" sz="2400" dirty="0">
                <a:latin typeface="SassoonCRInfant" pitchFamily="2" charset="0"/>
              </a:rPr>
              <a:t>The tradition of First Friday Mass as a dedication to the Sacred Heart of Jesus is well established in schools.  At this time, due to current restrictions, we cannot come together as a school community in our local parish as we would exceed the permitted numbers.</a:t>
            </a:r>
          </a:p>
          <a:p>
            <a:endParaRPr lang="en-GB" sz="2400" dirty="0">
              <a:latin typeface="SassoonCRInfant" pitchFamily="2" charset="0"/>
            </a:endParaRPr>
          </a:p>
          <a:p>
            <a:r>
              <a:rPr lang="en-GB" sz="2400" dirty="0">
                <a:latin typeface="SassoonCRInfant" pitchFamily="2" charset="0"/>
              </a:rPr>
              <a:t>For now, we will continue our devotions to the Sacred Heart in school through prayer until we can be together at Mass. </a:t>
            </a:r>
          </a:p>
        </p:txBody>
      </p:sp>
      <p:pic>
        <p:nvPicPr>
          <p:cNvPr id="2050" name="Picture 2"/>
          <p:cNvPicPr>
            <a:picLocks noChangeAspect="1" noChangeArrowheads="1"/>
          </p:cNvPicPr>
          <p:nvPr/>
        </p:nvPicPr>
        <p:blipFill>
          <a:blip r:embed="rId3" cstate="print"/>
          <a:srcRect l="7467" t="7875" b="15345"/>
          <a:stretch>
            <a:fillRect/>
          </a:stretch>
        </p:blipFill>
        <p:spPr bwMode="auto">
          <a:xfrm rot="5400000">
            <a:off x="4596440" y="1460344"/>
            <a:ext cx="5472609" cy="2929202"/>
          </a:xfrm>
          <a:prstGeom prst="rect">
            <a:avLst/>
          </a:prstGeom>
          <a:noFill/>
          <a:ln w="9525">
            <a:noFill/>
            <a:miter lim="800000"/>
            <a:headEnd/>
            <a:tailEnd/>
          </a:ln>
        </p:spPr>
      </p:pic>
      <p:sp>
        <p:nvSpPr>
          <p:cNvPr id="5" name="Rectangle 4"/>
          <p:cNvSpPr/>
          <p:nvPr/>
        </p:nvSpPr>
        <p:spPr>
          <a:xfrm>
            <a:off x="5364088" y="5589240"/>
            <a:ext cx="3779912" cy="1077218"/>
          </a:xfrm>
          <a:prstGeom prst="rect">
            <a:avLst/>
          </a:prstGeom>
          <a:noFill/>
        </p:spPr>
        <p:txBody>
          <a:bodyPr wrap="square" lIns="91440" tIns="45720" rIns="91440" bIns="45720">
            <a:spAutoFit/>
          </a:bodyPr>
          <a:lstStyle/>
          <a:p>
            <a:pPr algn="ctr"/>
            <a:r>
              <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assoonCRInfant" pitchFamily="2" charset="0"/>
              </a:rPr>
              <a:t>The Word </a:t>
            </a:r>
          </a:p>
          <a:p>
            <a:pPr algn="ctr"/>
            <a:r>
              <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assoonCRInfant" pitchFamily="2" charset="0"/>
              </a:rPr>
              <a:t>of god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71392" y="188640"/>
            <a:ext cx="5472608" cy="6247864"/>
          </a:xfrm>
          <a:prstGeom prst="rect">
            <a:avLst/>
          </a:prstGeom>
        </p:spPr>
        <p:txBody>
          <a:bodyPr wrap="square">
            <a:spAutoFit/>
          </a:bodyPr>
          <a:lstStyle/>
          <a:p>
            <a:r>
              <a:rPr lang="en-GB" sz="1600" b="1" dirty="0">
                <a:latin typeface="SassoonCRInfant" pitchFamily="2" charset="0"/>
              </a:rPr>
              <a:t>I. </a:t>
            </a:r>
            <a:r>
              <a:rPr lang="en-GB" sz="1600" dirty="0">
                <a:latin typeface="SassoonCRInfant" pitchFamily="2" charset="0"/>
              </a:rPr>
              <a:t>O my Jesus, you have said: 'Truly I say to you, ask and you will receive, seek and you will find, knock and it will be opened to you. ' Behold I knock, I seek and ask for the grace of everyone here and their intentions. </a:t>
            </a:r>
            <a:r>
              <a:rPr lang="en-GB" sz="1600" b="1" dirty="0">
                <a:solidFill>
                  <a:srgbClr val="FF0000"/>
                </a:solidFill>
                <a:latin typeface="SassoonCRInfant" pitchFamily="2" charset="0"/>
              </a:rPr>
              <a:t>Our Father... . Hail Mary... . Glory Be to the Father... .</a:t>
            </a:r>
          </a:p>
          <a:p>
            <a:r>
              <a:rPr lang="en-GB" sz="1600" b="1" dirty="0">
                <a:latin typeface="SassoonCRInfant" pitchFamily="2" charset="0"/>
              </a:rPr>
              <a:t>Sacred Heart of Jesus, I place all my trust in you</a:t>
            </a:r>
            <a:r>
              <a:rPr lang="en-GB" sz="1600" dirty="0">
                <a:latin typeface="SassoonCRInfant" pitchFamily="2" charset="0"/>
              </a:rPr>
              <a:t>.</a:t>
            </a:r>
          </a:p>
          <a:p>
            <a:r>
              <a:rPr lang="en-GB" sz="1600" b="1" dirty="0">
                <a:latin typeface="SassoonCRInfant" pitchFamily="2" charset="0"/>
              </a:rPr>
              <a:t>II. </a:t>
            </a:r>
            <a:r>
              <a:rPr lang="en-GB" sz="1600" dirty="0">
                <a:latin typeface="SassoonCRInfant" pitchFamily="2" charset="0"/>
              </a:rPr>
              <a:t>O my Jesus, you have said: 'Truly I say to you, if you ask anything of the Father in my name, he will give it to you. ' Behold, in your name, I ask the Father for the grace of everyone here and their intentions. </a:t>
            </a:r>
            <a:r>
              <a:rPr lang="en-GB" sz="1600" b="1" dirty="0">
                <a:solidFill>
                  <a:srgbClr val="FF0000"/>
                </a:solidFill>
                <a:latin typeface="SassoonCRInfant" pitchFamily="2" charset="0"/>
              </a:rPr>
              <a:t>Our Father... Hail Mary... . Glory Be To the Father... .</a:t>
            </a:r>
          </a:p>
          <a:p>
            <a:r>
              <a:rPr lang="en-GB" sz="1600" b="1" dirty="0">
                <a:latin typeface="SassoonCRInfant" pitchFamily="2" charset="0"/>
              </a:rPr>
              <a:t>Sacred Heart of Jesus, I place all my trust in you</a:t>
            </a:r>
            <a:r>
              <a:rPr lang="en-GB" sz="1600" dirty="0">
                <a:latin typeface="SassoonCRInfant" pitchFamily="2" charset="0"/>
              </a:rPr>
              <a:t>.</a:t>
            </a:r>
          </a:p>
          <a:p>
            <a:r>
              <a:rPr lang="en-GB" sz="1600" b="1" dirty="0">
                <a:latin typeface="SassoonCRInfant" pitchFamily="2" charset="0"/>
              </a:rPr>
              <a:t>III</a:t>
            </a:r>
            <a:r>
              <a:rPr lang="en-GB" sz="1600" dirty="0">
                <a:latin typeface="SassoonCRInfant" pitchFamily="2" charset="0"/>
              </a:rPr>
              <a:t>. O my Jesus, you have said: 'Truly I say to you, heaven and earth will pass away but my words will not pass away. ' Encouraged by your infallible words I now ask for the grace of everyone here and their intentions. </a:t>
            </a:r>
            <a:r>
              <a:rPr lang="en-GB" sz="1600" b="1" dirty="0">
                <a:solidFill>
                  <a:srgbClr val="FF0000"/>
                </a:solidFill>
                <a:latin typeface="SassoonCRInfant" pitchFamily="2" charset="0"/>
              </a:rPr>
              <a:t>Our Father... . Hail Mary... . Glory Be to the Father...</a:t>
            </a:r>
          </a:p>
          <a:p>
            <a:r>
              <a:rPr lang="en-GB" sz="1600" b="1" dirty="0">
                <a:latin typeface="SassoonCRInfant" pitchFamily="2" charset="0"/>
              </a:rPr>
              <a:t>Sacred Heart of Jesus, I place all my trust in you</a:t>
            </a:r>
            <a:r>
              <a:rPr lang="en-GB" sz="1600" dirty="0">
                <a:latin typeface="SassoonCRInfant" pitchFamily="2" charset="0"/>
              </a:rPr>
              <a:t>.</a:t>
            </a:r>
          </a:p>
          <a:p>
            <a:r>
              <a:rPr lang="en-GB" sz="1600" b="1" dirty="0">
                <a:latin typeface="SassoonCRInfant" pitchFamily="2" charset="0"/>
              </a:rPr>
              <a:t>O Sacred Heart of Jesus</a:t>
            </a:r>
            <a:r>
              <a:rPr lang="en-GB" sz="1600" dirty="0">
                <a:latin typeface="SassoonCRInfant" pitchFamily="2" charset="0"/>
              </a:rPr>
              <a:t>, for whom it is impossible not to have compassion on the afflicted, have pity on us miserable sinners and grant us the grace which we ask of you, through the Sorrowful and Immaculate Heart of Mary, your tender Mother and ours. </a:t>
            </a:r>
            <a:br>
              <a:rPr lang="en-GB" sz="1600" dirty="0">
                <a:latin typeface="SassoonCRInfant" pitchFamily="2" charset="0"/>
              </a:rPr>
            </a:br>
            <a:r>
              <a:rPr lang="en-GB" sz="1600" b="1" dirty="0">
                <a:solidFill>
                  <a:srgbClr val="FF0000"/>
                </a:solidFill>
                <a:latin typeface="SassoonCRInfant" pitchFamily="2" charset="0"/>
              </a:rPr>
              <a:t>Hail, Holy Queen </a:t>
            </a:r>
            <a:endParaRPr lang="en-GB" sz="1600" b="1" dirty="0">
              <a:latin typeface="SassoonCRInfant" pitchFamily="2" charset="0"/>
            </a:endParaRPr>
          </a:p>
          <a:p>
            <a:r>
              <a:rPr lang="en-GB" sz="1600" dirty="0">
                <a:latin typeface="SassoonCRInfant" pitchFamily="2" charset="0"/>
              </a:rPr>
              <a:t>St. Joseph, foster father of Jesus, pray for us.</a:t>
            </a:r>
          </a:p>
        </p:txBody>
      </p:sp>
      <p:sp>
        <p:nvSpPr>
          <p:cNvPr id="9" name="TextBox 8"/>
          <p:cNvSpPr txBox="1"/>
          <p:nvPr/>
        </p:nvSpPr>
        <p:spPr>
          <a:xfrm>
            <a:off x="179512" y="6237312"/>
            <a:ext cx="4032448" cy="646331"/>
          </a:xfrm>
          <a:prstGeom prst="rect">
            <a:avLst/>
          </a:prstGeom>
          <a:noFill/>
        </p:spPr>
        <p:txBody>
          <a:bodyPr wrap="square" rtlCol="0">
            <a:spAutoFit/>
          </a:bodyPr>
          <a:lstStyle/>
          <a:p>
            <a:r>
              <a:rPr lang="en-GB" b="1" dirty="0">
                <a:latin typeface="SassoonCRInfant" pitchFamily="2" charset="0"/>
              </a:rPr>
              <a:t>Please click on the speaker to play </a:t>
            </a:r>
            <a:r>
              <a:rPr lang="en-GB" b="1" dirty="0" err="1">
                <a:latin typeface="SassoonCRInfant" pitchFamily="2" charset="0"/>
              </a:rPr>
              <a:t>soundfile</a:t>
            </a:r>
            <a:r>
              <a:rPr lang="en-GB" b="1" dirty="0">
                <a:latin typeface="SassoonCRInfant" pitchFamily="2" charset="0"/>
              </a:rPr>
              <a:t> or read devotion together</a:t>
            </a:r>
          </a:p>
        </p:txBody>
      </p:sp>
      <p:pic>
        <p:nvPicPr>
          <p:cNvPr id="2" name="Picture 2"/>
          <p:cNvPicPr>
            <a:picLocks noChangeAspect="1" noChangeArrowheads="1"/>
          </p:cNvPicPr>
          <p:nvPr/>
        </p:nvPicPr>
        <p:blipFill>
          <a:blip r:embed="rId3" cstate="print"/>
          <a:srcRect l="11333" t="12422" r="28473" b="16704"/>
          <a:stretch>
            <a:fillRect/>
          </a:stretch>
        </p:blipFill>
        <p:spPr bwMode="auto">
          <a:xfrm rot="5400000">
            <a:off x="-792596" y="1160748"/>
            <a:ext cx="5328592" cy="3384376"/>
          </a:xfrm>
          <a:prstGeom prst="rect">
            <a:avLst/>
          </a:prstGeom>
          <a:noFill/>
          <a:ln w="9525">
            <a:noFill/>
            <a:miter lim="800000"/>
            <a:headEnd/>
            <a:tailEnd/>
          </a:ln>
        </p:spPr>
      </p:pic>
      <p:pic>
        <p:nvPicPr>
          <p:cNvPr id="6" name="First Friday Devotion (1).m4a">
            <a:hlinkClick r:id="" action="ppaction://media"/>
          </p:cNvPr>
          <p:cNvPicPr>
            <a:picLocks noRot="1" noChangeAspect="1"/>
          </p:cNvPicPr>
          <p:nvPr>
            <a:audioFile r:link="rId1"/>
          </p:nvPr>
        </p:nvPicPr>
        <p:blipFill>
          <a:blip r:embed="rId4" cstate="print"/>
          <a:stretch>
            <a:fillRect/>
          </a:stretch>
        </p:blipFill>
        <p:spPr>
          <a:xfrm>
            <a:off x="1691680" y="5589240"/>
            <a:ext cx="648072" cy="648072"/>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fontScale="90000"/>
          </a:bodyPr>
          <a:lstStyle/>
          <a:p>
            <a:r>
              <a:rPr lang="en-GB" dirty="0">
                <a:latin typeface="SassoonCRInfant" pitchFamily="2" charset="0"/>
              </a:rPr>
              <a:t>Primary 5 upwards are invited to pray</a:t>
            </a:r>
          </a:p>
        </p:txBody>
      </p:sp>
      <p:pic>
        <p:nvPicPr>
          <p:cNvPr id="19458" name="Picture 2" descr="N:\Downloads\Screenshot_20200902-220503_YouTube.jpg"/>
          <p:cNvPicPr>
            <a:picLocks noGrp="1" noChangeAspect="1" noChangeArrowheads="1"/>
          </p:cNvPicPr>
          <p:nvPr>
            <p:ph idx="1"/>
          </p:nvPr>
        </p:nvPicPr>
        <p:blipFill>
          <a:blip r:embed="rId2" cstate="print"/>
          <a:srcRect l="9625" t="10784" r="17028" b="5490"/>
          <a:stretch>
            <a:fillRect/>
          </a:stretch>
        </p:blipFill>
        <p:spPr bwMode="auto">
          <a:xfrm>
            <a:off x="683568" y="1268760"/>
            <a:ext cx="7740353" cy="5184576"/>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642</Words>
  <Application>Microsoft Office PowerPoint</Application>
  <PresentationFormat>On-screen Show (4:3)</PresentationFormat>
  <Paragraphs>26</Paragraphs>
  <Slides>6</Slides>
  <Notes>1</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SassoonCRInfant</vt:lpstr>
      <vt:lpstr>Office Theme</vt:lpstr>
      <vt:lpstr>First Friday Devotion to the Sacred Heart of Jesus</vt:lpstr>
      <vt:lpstr>PowerPoint Presentation</vt:lpstr>
      <vt:lpstr>PowerPoint Presentation</vt:lpstr>
      <vt:lpstr>PowerPoint Presentation</vt:lpstr>
      <vt:lpstr>PowerPoint Presentation</vt:lpstr>
      <vt:lpstr>Primary 5 upwards are invited to pray</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Friday Devotion to the Sacred Heart of Jesus</dc:title>
  <dc:creator>115AMcIntosh1</dc:creator>
  <cp:lastModifiedBy>Joanna Sweeney</cp:lastModifiedBy>
  <cp:revision>32</cp:revision>
  <dcterms:created xsi:type="dcterms:W3CDTF">2020-09-03T08:09:10Z</dcterms:created>
  <dcterms:modified xsi:type="dcterms:W3CDTF">2020-10-01T12:54:08Z</dcterms:modified>
</cp:coreProperties>
</file>