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4"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0DB559-715A-4762-A27C-D0296F1D71E7}"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3470030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0DB559-715A-4762-A27C-D0296F1D71E7}"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238288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0DB559-715A-4762-A27C-D0296F1D71E7}"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459863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0DB559-715A-4762-A27C-D0296F1D71E7}"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69125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0DB559-715A-4762-A27C-D0296F1D71E7}" type="datetimeFigureOut">
              <a:rPr lang="en-GB" smtClean="0"/>
              <a:t>29/05/2020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3905062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0DB559-715A-4762-A27C-D0296F1D71E7}" type="datetimeFigureOut">
              <a:rPr lang="en-GB" smtClean="0"/>
              <a:t>29/05/2020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427644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0DB559-715A-4762-A27C-D0296F1D71E7}" type="datetimeFigureOut">
              <a:rPr lang="en-GB" smtClean="0"/>
              <a:t>29/05/2020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11995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0DB559-715A-4762-A27C-D0296F1D71E7}" type="datetimeFigureOut">
              <a:rPr lang="en-GB" smtClean="0"/>
              <a:t>29/05/2020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2055885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DB559-715A-4762-A27C-D0296F1D71E7}" type="datetimeFigureOut">
              <a:rPr lang="en-GB" smtClean="0"/>
              <a:t>29/05/2020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392597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0DB559-715A-4762-A27C-D0296F1D71E7}" type="datetimeFigureOut">
              <a:rPr lang="en-GB" smtClean="0"/>
              <a:t>29/05/2020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221195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0DB559-715A-4762-A27C-D0296F1D71E7}" type="datetimeFigureOut">
              <a:rPr lang="en-GB" smtClean="0"/>
              <a:t>29/05/2020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98F7E9-36AE-49F4-9C4D-3D416535C6D3}" type="slidenum">
              <a:rPr lang="en-GB" smtClean="0"/>
              <a:t>‹#›</a:t>
            </a:fld>
            <a:endParaRPr lang="en-GB"/>
          </a:p>
        </p:txBody>
      </p:sp>
    </p:spTree>
    <p:extLst>
      <p:ext uri="{BB962C8B-B14F-4D97-AF65-F5344CB8AC3E}">
        <p14:creationId xmlns:p14="http://schemas.microsoft.com/office/powerpoint/2010/main" val="1927472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0DB559-715A-4762-A27C-D0296F1D71E7}" type="datetimeFigureOut">
              <a:rPr lang="en-GB" smtClean="0"/>
              <a:t>29/05/2020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98F7E9-36AE-49F4-9C4D-3D416535C6D3}" type="slidenum">
              <a:rPr lang="en-GB" smtClean="0"/>
              <a:t>‹#›</a:t>
            </a:fld>
            <a:endParaRPr lang="en-GB"/>
          </a:p>
        </p:txBody>
      </p:sp>
    </p:spTree>
    <p:extLst>
      <p:ext uri="{BB962C8B-B14F-4D97-AF65-F5344CB8AC3E}">
        <p14:creationId xmlns:p14="http://schemas.microsoft.com/office/powerpoint/2010/main" val="559201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75" y="0"/>
            <a:ext cx="9324528" cy="6858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332656"/>
            <a:ext cx="5264075" cy="3858835"/>
          </a:xfrm>
          <a:prstGeom prst="rect">
            <a:avLst/>
          </a:prstGeom>
        </p:spPr>
      </p:pic>
      <p:sp>
        <p:nvSpPr>
          <p:cNvPr id="4" name="TextBox 3"/>
          <p:cNvSpPr txBox="1"/>
          <p:nvPr/>
        </p:nvSpPr>
        <p:spPr>
          <a:xfrm>
            <a:off x="2195736" y="4797152"/>
            <a:ext cx="6552728" cy="1754326"/>
          </a:xfrm>
          <a:prstGeom prst="rect">
            <a:avLst/>
          </a:prstGeom>
          <a:noFill/>
        </p:spPr>
        <p:txBody>
          <a:bodyPr wrap="square" rtlCol="0">
            <a:spAutoFit/>
          </a:bodyPr>
          <a:lstStyle/>
          <a:p>
            <a:r>
              <a:rPr lang="en-GB" sz="3600" dirty="0">
                <a:solidFill>
                  <a:schemeClr val="bg2"/>
                </a:solidFill>
              </a:rPr>
              <a:t>What does this picture make you think about? Talk to your family about Pentecost</a:t>
            </a:r>
          </a:p>
        </p:txBody>
      </p:sp>
    </p:spTree>
    <p:extLst>
      <p:ext uri="{BB962C8B-B14F-4D97-AF65-F5344CB8AC3E}">
        <p14:creationId xmlns:p14="http://schemas.microsoft.com/office/powerpoint/2010/main" val="276464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58000"/>
          </a:xfrm>
          <a:prstGeom prst="rect">
            <a:avLst/>
          </a:prstGeom>
        </p:spPr>
      </p:pic>
      <p:sp>
        <p:nvSpPr>
          <p:cNvPr id="3" name="TextBox 2"/>
          <p:cNvSpPr txBox="1"/>
          <p:nvPr/>
        </p:nvSpPr>
        <p:spPr>
          <a:xfrm>
            <a:off x="2699792" y="980728"/>
            <a:ext cx="5688632" cy="1200329"/>
          </a:xfrm>
          <a:prstGeom prst="rect">
            <a:avLst/>
          </a:prstGeom>
          <a:noFill/>
        </p:spPr>
        <p:txBody>
          <a:bodyPr wrap="square" rtlCol="0">
            <a:spAutoFit/>
          </a:bodyPr>
          <a:lstStyle/>
          <a:p>
            <a:pPr algn="ctr"/>
            <a:r>
              <a:rPr lang="en-GB" sz="7200" dirty="0">
                <a:solidFill>
                  <a:schemeClr val="bg2"/>
                </a:solidFill>
              </a:rPr>
              <a:t>PENTECOST</a:t>
            </a:r>
          </a:p>
        </p:txBody>
      </p:sp>
      <p:sp>
        <p:nvSpPr>
          <p:cNvPr id="4" name="TextBox 3"/>
          <p:cNvSpPr txBox="1"/>
          <p:nvPr/>
        </p:nvSpPr>
        <p:spPr>
          <a:xfrm>
            <a:off x="2339752" y="2996952"/>
            <a:ext cx="6696744" cy="1107996"/>
          </a:xfrm>
          <a:prstGeom prst="rect">
            <a:avLst/>
          </a:prstGeom>
          <a:noFill/>
        </p:spPr>
        <p:txBody>
          <a:bodyPr wrap="square" rtlCol="0">
            <a:spAutoFit/>
          </a:bodyPr>
          <a:lstStyle/>
          <a:p>
            <a:pPr algn="ctr"/>
            <a:r>
              <a:rPr lang="en-GB" sz="6600" dirty="0"/>
              <a:t>FACT FILE</a:t>
            </a:r>
          </a:p>
        </p:txBody>
      </p:sp>
      <p:pic>
        <p:nvPicPr>
          <p:cNvPr id="1026" name="Picture 2" descr="C:\Users\JK3542B\AppData\Local\Microsoft\Windows\Temporary Internet Files\Content.IE5\K6V444LO\observation1[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7096" y="4293096"/>
            <a:ext cx="1394023" cy="2059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190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324528" cy="6858000"/>
          </a:xfrm>
          <a:prstGeom prst="rect">
            <a:avLst/>
          </a:prstGeom>
        </p:spPr>
      </p:pic>
      <p:sp>
        <p:nvSpPr>
          <p:cNvPr id="3" name="TextBox 2"/>
          <p:cNvSpPr txBox="1"/>
          <p:nvPr/>
        </p:nvSpPr>
        <p:spPr>
          <a:xfrm>
            <a:off x="2483768" y="908720"/>
            <a:ext cx="6336704" cy="3416320"/>
          </a:xfrm>
          <a:prstGeom prst="rect">
            <a:avLst/>
          </a:prstGeom>
          <a:noFill/>
        </p:spPr>
        <p:txBody>
          <a:bodyPr wrap="square" rtlCol="0">
            <a:spAutoFit/>
          </a:bodyPr>
          <a:lstStyle/>
          <a:p>
            <a:r>
              <a:rPr lang="en-GB" sz="7200" dirty="0">
                <a:solidFill>
                  <a:schemeClr val="bg2"/>
                </a:solidFill>
              </a:rPr>
              <a:t>What Happened?             </a:t>
            </a:r>
          </a:p>
          <a:p>
            <a:endParaRPr lang="en-GB" sz="7200" dirty="0">
              <a:solidFill>
                <a:schemeClr val="bg2"/>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5696" y="3218144"/>
            <a:ext cx="3602699" cy="2702024"/>
          </a:xfrm>
          <a:prstGeom prst="rect">
            <a:avLst/>
          </a:prstGeom>
        </p:spPr>
      </p:pic>
      <p:sp>
        <p:nvSpPr>
          <p:cNvPr id="5" name="TextBox 4"/>
          <p:cNvSpPr txBox="1"/>
          <p:nvPr/>
        </p:nvSpPr>
        <p:spPr>
          <a:xfrm>
            <a:off x="5652120" y="4005064"/>
            <a:ext cx="3240360" cy="830997"/>
          </a:xfrm>
          <a:prstGeom prst="rect">
            <a:avLst/>
          </a:prstGeom>
          <a:noFill/>
        </p:spPr>
        <p:txBody>
          <a:bodyPr wrap="square" rtlCol="0">
            <a:spAutoFit/>
          </a:bodyPr>
          <a:lstStyle/>
          <a:p>
            <a:r>
              <a:rPr lang="en-GB" sz="2400" dirty="0">
                <a:solidFill>
                  <a:schemeClr val="bg2"/>
                </a:solidFill>
              </a:rPr>
              <a:t>Write three facts you know about Pentecost</a:t>
            </a:r>
          </a:p>
        </p:txBody>
      </p:sp>
    </p:spTree>
    <p:extLst>
      <p:ext uri="{BB962C8B-B14F-4D97-AF65-F5344CB8AC3E}">
        <p14:creationId xmlns:p14="http://schemas.microsoft.com/office/powerpoint/2010/main" val="246683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60648"/>
            <a:ext cx="9324528" cy="6858000"/>
          </a:xfrm>
          <a:prstGeom prst="rect">
            <a:avLst/>
          </a:prstGeom>
        </p:spPr>
      </p:pic>
      <p:sp>
        <p:nvSpPr>
          <p:cNvPr id="6" name="TextBox 5"/>
          <p:cNvSpPr txBox="1"/>
          <p:nvPr/>
        </p:nvSpPr>
        <p:spPr>
          <a:xfrm>
            <a:off x="2411760" y="620688"/>
            <a:ext cx="6480720" cy="7048083"/>
          </a:xfrm>
          <a:prstGeom prst="rect">
            <a:avLst/>
          </a:prstGeom>
          <a:noFill/>
        </p:spPr>
        <p:txBody>
          <a:bodyPr wrap="square" rtlCol="0">
            <a:spAutoFit/>
          </a:bodyPr>
          <a:lstStyle/>
          <a:p>
            <a:r>
              <a:rPr lang="en-GB" sz="2800" dirty="0">
                <a:solidFill>
                  <a:srgbClr val="FFFF00"/>
                </a:solidFill>
              </a:rPr>
              <a:t>Read/Listen to the story of Pentecost</a:t>
            </a:r>
          </a:p>
          <a:p>
            <a:r>
              <a:rPr lang="en-GB" dirty="0">
                <a:solidFill>
                  <a:srgbClr val="FFFF00"/>
                </a:solidFill>
              </a:rPr>
              <a:t>After Jesus went back to Heaven the Apostles and Mary </a:t>
            </a:r>
            <a:r>
              <a:rPr lang="en-GB" dirty="0">
                <a:solidFill>
                  <a:schemeClr val="bg2"/>
                </a:solidFill>
              </a:rPr>
              <a:t>went back to the upper room where they had eaten the Last Supper. They were very frightened as they worried that they would also be crucified, or killed by the Romans.  They were also excited as Jesus had promised not to leave them alone and that he would send the Holy Spirit to be with them for all time.</a:t>
            </a:r>
          </a:p>
          <a:p>
            <a:r>
              <a:rPr lang="en-GB" dirty="0">
                <a:solidFill>
                  <a:schemeClr val="bg2"/>
                </a:solidFill>
              </a:rPr>
              <a:t>Suddenly a sound like the blowing of a strong wind came from heaven and filled the whole house where they were sitting.  </a:t>
            </a:r>
          </a:p>
          <a:p>
            <a:r>
              <a:rPr lang="en-GB" dirty="0">
                <a:solidFill>
                  <a:schemeClr val="bg2"/>
                </a:solidFill>
              </a:rPr>
              <a:t>Next they saw flames that separated and came to rest above the heads of everyone in the room. The fire which had come into the room was the Holy Spirit. He gave them the gift of being able to speak in different languages. It was pretty exciting and things got a bit noisy.</a:t>
            </a:r>
          </a:p>
          <a:p>
            <a:r>
              <a:rPr lang="en-GB" dirty="0">
                <a:solidFill>
                  <a:schemeClr val="bg2"/>
                </a:solidFill>
              </a:rPr>
              <a:t>There were people of many different countries staying in Jerusalem from all over and many of them spoke different languages.  These people ran over to see what all the noise was about and were surprised to hear their own languages spoken throughout this group.  Things must have sounded crazy!  Imagine all these people speaking many different languages at the same time and shouting out praises to God excited that something amazing from God had just happened to them.  The Apostles told everyone about God and praised Him.</a:t>
            </a:r>
            <a:r>
              <a:rPr lang="en-GB" b="1" dirty="0">
                <a:solidFill>
                  <a:schemeClr val="bg2"/>
                </a:solidFill>
              </a:rPr>
              <a:t> </a:t>
            </a:r>
            <a:endParaRPr lang="en-GB" dirty="0">
              <a:solidFill>
                <a:schemeClr val="bg2"/>
              </a:solidFill>
            </a:endParaRPr>
          </a:p>
          <a:p>
            <a:endParaRPr lang="en-GB" sz="2800" dirty="0">
              <a:solidFill>
                <a:schemeClr val="bg2"/>
              </a:solidFill>
            </a:endParaRPr>
          </a:p>
        </p:txBody>
      </p:sp>
    </p:spTree>
    <p:extLst>
      <p:ext uri="{BB962C8B-B14F-4D97-AF65-F5344CB8AC3E}">
        <p14:creationId xmlns:p14="http://schemas.microsoft.com/office/powerpoint/2010/main" val="1805674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324528" cy="6858000"/>
          </a:xfrm>
          <a:prstGeom prst="rect">
            <a:avLst/>
          </a:prstGeom>
        </p:spPr>
      </p:pic>
      <p:sp>
        <p:nvSpPr>
          <p:cNvPr id="3" name="TextBox 2"/>
          <p:cNvSpPr txBox="1"/>
          <p:nvPr/>
        </p:nvSpPr>
        <p:spPr>
          <a:xfrm>
            <a:off x="2123728" y="404664"/>
            <a:ext cx="7200800" cy="5078313"/>
          </a:xfrm>
          <a:prstGeom prst="rect">
            <a:avLst/>
          </a:prstGeom>
          <a:noFill/>
        </p:spPr>
        <p:txBody>
          <a:bodyPr wrap="square" rtlCol="0">
            <a:spAutoFit/>
          </a:bodyPr>
          <a:lstStyle/>
          <a:p>
            <a:r>
              <a:rPr lang="en-GB" sz="2000" dirty="0">
                <a:solidFill>
                  <a:schemeClr val="bg2"/>
                </a:solidFill>
              </a:rPr>
              <a:t>Holy Spirit of fire,</a:t>
            </a:r>
            <a:br>
              <a:rPr lang="en-GB" sz="2000" dirty="0">
                <a:solidFill>
                  <a:schemeClr val="bg2"/>
                </a:solidFill>
              </a:rPr>
            </a:br>
            <a:r>
              <a:rPr lang="en-GB" sz="2000" dirty="0">
                <a:solidFill>
                  <a:schemeClr val="bg2"/>
                </a:solidFill>
              </a:rPr>
              <a:t>flame everlasting, </a:t>
            </a:r>
            <a:br>
              <a:rPr lang="en-GB" sz="2000" dirty="0">
                <a:solidFill>
                  <a:schemeClr val="bg2"/>
                </a:solidFill>
              </a:rPr>
            </a:br>
            <a:r>
              <a:rPr lang="en-GB" sz="2000" dirty="0">
                <a:solidFill>
                  <a:schemeClr val="bg2"/>
                </a:solidFill>
              </a:rPr>
              <a:t>so bright and clear,</a:t>
            </a:r>
            <a:br>
              <a:rPr lang="en-GB" sz="2000" dirty="0">
                <a:solidFill>
                  <a:schemeClr val="bg2"/>
                </a:solidFill>
              </a:rPr>
            </a:br>
            <a:r>
              <a:rPr lang="en-GB" sz="2000" dirty="0">
                <a:solidFill>
                  <a:schemeClr val="bg2"/>
                </a:solidFill>
              </a:rPr>
              <a:t>speak this day in our hearts.</a:t>
            </a:r>
            <a:br>
              <a:rPr lang="en-GB" sz="2000" dirty="0">
                <a:solidFill>
                  <a:schemeClr val="bg2"/>
                </a:solidFill>
              </a:rPr>
            </a:br>
            <a:r>
              <a:rPr lang="en-GB" sz="2000" dirty="0">
                <a:solidFill>
                  <a:schemeClr val="bg2"/>
                </a:solidFill>
              </a:rPr>
              <a:t>Lighten our darkness </a:t>
            </a:r>
            <a:br>
              <a:rPr lang="en-GB" sz="2000" dirty="0">
                <a:solidFill>
                  <a:schemeClr val="bg2"/>
                </a:solidFill>
              </a:rPr>
            </a:br>
            <a:r>
              <a:rPr lang="en-GB" sz="2000" dirty="0">
                <a:solidFill>
                  <a:schemeClr val="bg2"/>
                </a:solidFill>
              </a:rPr>
              <a:t>and purge us of fear,</a:t>
            </a:r>
            <a:br>
              <a:rPr lang="en-GB" sz="2000" dirty="0">
                <a:solidFill>
                  <a:schemeClr val="bg2"/>
                </a:solidFill>
              </a:rPr>
            </a:br>
            <a:r>
              <a:rPr lang="en-GB" sz="2000" dirty="0">
                <a:solidFill>
                  <a:schemeClr val="bg2"/>
                </a:solidFill>
              </a:rPr>
              <a:t>Holy Spirit of fire.</a:t>
            </a:r>
            <a:br>
              <a:rPr lang="en-GB" sz="2000" dirty="0">
                <a:solidFill>
                  <a:schemeClr val="bg2"/>
                </a:solidFill>
              </a:rPr>
            </a:br>
            <a:br>
              <a:rPr lang="en-GB" sz="2000" dirty="0">
                <a:solidFill>
                  <a:schemeClr val="bg2"/>
                </a:solidFill>
              </a:rPr>
            </a:br>
            <a:r>
              <a:rPr lang="en-GB" sz="2000" i="1" dirty="0">
                <a:solidFill>
                  <a:schemeClr val="bg2"/>
                </a:solidFill>
              </a:rPr>
              <a:t>The wind can blow or be still,</a:t>
            </a:r>
            <a:br>
              <a:rPr lang="en-GB" sz="2000" i="1" dirty="0">
                <a:solidFill>
                  <a:schemeClr val="bg2"/>
                </a:solidFill>
              </a:rPr>
            </a:br>
            <a:r>
              <a:rPr lang="en-GB" sz="2000" i="1" dirty="0">
                <a:solidFill>
                  <a:schemeClr val="bg2"/>
                </a:solidFill>
              </a:rPr>
              <a:t>or water be parched by the sun.</a:t>
            </a:r>
            <a:br>
              <a:rPr lang="en-GB" sz="2000" i="1" dirty="0">
                <a:solidFill>
                  <a:schemeClr val="bg2"/>
                </a:solidFill>
              </a:rPr>
            </a:br>
            <a:r>
              <a:rPr lang="en-GB" sz="2000" i="1" dirty="0">
                <a:solidFill>
                  <a:schemeClr val="bg2"/>
                </a:solidFill>
              </a:rPr>
              <a:t>A fire can die into dust:</a:t>
            </a:r>
            <a:br>
              <a:rPr lang="en-GB" sz="2000" i="1" dirty="0">
                <a:solidFill>
                  <a:schemeClr val="bg2"/>
                </a:solidFill>
              </a:rPr>
            </a:br>
            <a:r>
              <a:rPr lang="en-GB" sz="2000" i="1" dirty="0">
                <a:solidFill>
                  <a:schemeClr val="bg2"/>
                </a:solidFill>
              </a:rPr>
              <a:t>but here the eternal Spirit of God</a:t>
            </a:r>
            <a:br>
              <a:rPr lang="en-GB" sz="2000" i="1" dirty="0">
                <a:solidFill>
                  <a:schemeClr val="bg2"/>
                </a:solidFill>
              </a:rPr>
            </a:br>
            <a:r>
              <a:rPr lang="en-GB" sz="2000" i="1" dirty="0">
                <a:solidFill>
                  <a:schemeClr val="bg2"/>
                </a:solidFill>
              </a:rPr>
              <a:t>tells us a new world’s begun.</a:t>
            </a:r>
            <a:br>
              <a:rPr lang="en-GB" sz="1600" i="1" dirty="0">
                <a:solidFill>
                  <a:schemeClr val="bg2"/>
                </a:solidFill>
              </a:rPr>
            </a:br>
            <a:br>
              <a:rPr lang="en-GB" sz="1600" i="1" dirty="0">
                <a:solidFill>
                  <a:schemeClr val="bg2"/>
                </a:solidFill>
              </a:rPr>
            </a:br>
            <a:br>
              <a:rPr lang="en-GB" sz="1600" dirty="0">
                <a:solidFill>
                  <a:schemeClr val="bg2"/>
                </a:solidFill>
              </a:rPr>
            </a:br>
            <a:br>
              <a:rPr lang="en-GB" sz="1600" dirty="0">
                <a:solidFill>
                  <a:schemeClr val="bg2"/>
                </a:solidFill>
              </a:rPr>
            </a:br>
            <a:endParaRPr lang="en-GB" sz="1600" dirty="0">
              <a:solidFill>
                <a:schemeClr val="bg2"/>
              </a:solidFill>
            </a:endParaRPr>
          </a:p>
        </p:txBody>
      </p:sp>
      <p:sp>
        <p:nvSpPr>
          <p:cNvPr id="4" name="TextBox 3"/>
          <p:cNvSpPr txBox="1"/>
          <p:nvPr/>
        </p:nvSpPr>
        <p:spPr>
          <a:xfrm>
            <a:off x="5796136" y="548680"/>
            <a:ext cx="3168352" cy="4985980"/>
          </a:xfrm>
          <a:prstGeom prst="rect">
            <a:avLst/>
          </a:prstGeom>
          <a:noFill/>
        </p:spPr>
        <p:txBody>
          <a:bodyPr wrap="square" rtlCol="0">
            <a:spAutoFit/>
          </a:bodyPr>
          <a:lstStyle/>
          <a:p>
            <a:r>
              <a:rPr lang="en-GB" sz="2000" dirty="0">
                <a:solidFill>
                  <a:schemeClr val="bg2"/>
                </a:solidFill>
              </a:rPr>
              <a:t>Holy Spirit of love,</a:t>
            </a:r>
            <a:br>
              <a:rPr lang="en-GB" sz="2000" dirty="0">
                <a:solidFill>
                  <a:schemeClr val="bg2"/>
                </a:solidFill>
              </a:rPr>
            </a:br>
            <a:r>
              <a:rPr lang="en-GB" sz="2000" dirty="0">
                <a:solidFill>
                  <a:schemeClr val="bg2"/>
                </a:solidFill>
              </a:rPr>
              <a:t>strong are the faithful </a:t>
            </a:r>
            <a:br>
              <a:rPr lang="en-GB" sz="2000" dirty="0">
                <a:solidFill>
                  <a:schemeClr val="bg2"/>
                </a:solidFill>
              </a:rPr>
            </a:br>
            <a:r>
              <a:rPr lang="en-GB" sz="2000" dirty="0">
                <a:solidFill>
                  <a:schemeClr val="bg2"/>
                </a:solidFill>
              </a:rPr>
              <a:t>who trust your </a:t>
            </a:r>
            <a:r>
              <a:rPr lang="en-GB" sz="2000" dirty="0" err="1">
                <a:solidFill>
                  <a:schemeClr val="bg2"/>
                </a:solidFill>
              </a:rPr>
              <a:t>pow’r</a:t>
            </a:r>
            <a:r>
              <a:rPr lang="en-GB" sz="2000" dirty="0">
                <a:solidFill>
                  <a:schemeClr val="bg2"/>
                </a:solidFill>
              </a:rPr>
              <a:t>.</a:t>
            </a:r>
            <a:br>
              <a:rPr lang="en-GB" sz="2000" dirty="0">
                <a:solidFill>
                  <a:schemeClr val="bg2"/>
                </a:solidFill>
              </a:rPr>
            </a:br>
            <a:r>
              <a:rPr lang="en-GB" sz="2000" dirty="0">
                <a:solidFill>
                  <a:schemeClr val="bg2"/>
                </a:solidFill>
              </a:rPr>
              <a:t>Love who conquer our will,</a:t>
            </a:r>
            <a:br>
              <a:rPr lang="en-GB" sz="2000" dirty="0">
                <a:solidFill>
                  <a:schemeClr val="bg2"/>
                </a:solidFill>
              </a:rPr>
            </a:br>
            <a:r>
              <a:rPr lang="en-GB" sz="2000" dirty="0">
                <a:solidFill>
                  <a:schemeClr val="bg2"/>
                </a:solidFill>
              </a:rPr>
              <a:t>teach us the words </a:t>
            </a:r>
            <a:br>
              <a:rPr lang="en-GB" sz="2000" dirty="0">
                <a:solidFill>
                  <a:schemeClr val="bg2"/>
                </a:solidFill>
              </a:rPr>
            </a:br>
            <a:r>
              <a:rPr lang="en-GB" sz="2000" dirty="0">
                <a:solidFill>
                  <a:schemeClr val="bg2"/>
                </a:solidFill>
              </a:rPr>
              <a:t>of the gospel of peace,</a:t>
            </a:r>
            <a:br>
              <a:rPr lang="en-GB" sz="2000" dirty="0">
                <a:solidFill>
                  <a:schemeClr val="bg2"/>
                </a:solidFill>
              </a:rPr>
            </a:br>
            <a:r>
              <a:rPr lang="en-GB" sz="2000" dirty="0">
                <a:solidFill>
                  <a:schemeClr val="bg2"/>
                </a:solidFill>
              </a:rPr>
              <a:t>Holy Spirit of love.</a:t>
            </a:r>
            <a:br>
              <a:rPr lang="en-GB" sz="2000" dirty="0">
                <a:solidFill>
                  <a:schemeClr val="bg2"/>
                </a:solidFill>
              </a:rPr>
            </a:br>
            <a:br>
              <a:rPr lang="en-GB" sz="2000" dirty="0">
                <a:solidFill>
                  <a:schemeClr val="bg2"/>
                </a:solidFill>
              </a:rPr>
            </a:br>
            <a:r>
              <a:rPr lang="en-GB" sz="2000" i="1" dirty="0">
                <a:solidFill>
                  <a:schemeClr val="bg2"/>
                </a:solidFill>
              </a:rPr>
              <a:t>The wind can blow or be still,</a:t>
            </a:r>
            <a:br>
              <a:rPr lang="en-GB" sz="2000" i="1" dirty="0">
                <a:solidFill>
                  <a:schemeClr val="bg2"/>
                </a:solidFill>
              </a:rPr>
            </a:br>
            <a:r>
              <a:rPr lang="en-GB" sz="2000" i="1" dirty="0">
                <a:solidFill>
                  <a:schemeClr val="bg2"/>
                </a:solidFill>
              </a:rPr>
              <a:t>or water be parched by the sun.</a:t>
            </a:r>
            <a:br>
              <a:rPr lang="en-GB" sz="2000" i="1" dirty="0">
                <a:solidFill>
                  <a:schemeClr val="bg2"/>
                </a:solidFill>
              </a:rPr>
            </a:br>
            <a:r>
              <a:rPr lang="en-GB" sz="2000" i="1" dirty="0">
                <a:solidFill>
                  <a:schemeClr val="bg2"/>
                </a:solidFill>
              </a:rPr>
              <a:t>A fire can die into dust:</a:t>
            </a:r>
            <a:br>
              <a:rPr lang="en-GB" sz="2000" i="1" dirty="0">
                <a:solidFill>
                  <a:schemeClr val="bg2"/>
                </a:solidFill>
              </a:rPr>
            </a:br>
            <a:r>
              <a:rPr lang="en-GB" sz="2000" i="1" dirty="0">
                <a:solidFill>
                  <a:schemeClr val="bg2"/>
                </a:solidFill>
              </a:rPr>
              <a:t>but here the eternal Spirit of God</a:t>
            </a:r>
            <a:br>
              <a:rPr lang="en-GB" sz="2000" i="1" dirty="0">
                <a:solidFill>
                  <a:schemeClr val="bg2"/>
                </a:solidFill>
              </a:rPr>
            </a:br>
            <a:r>
              <a:rPr lang="en-GB" sz="2000" i="1" dirty="0">
                <a:solidFill>
                  <a:schemeClr val="bg2"/>
                </a:solidFill>
              </a:rPr>
              <a:t>tells us a new world’s begun.</a:t>
            </a:r>
            <a:endParaRPr lang="en-GB" sz="2000" dirty="0">
              <a:solidFill>
                <a:schemeClr val="bg2"/>
              </a:solidFill>
            </a:endParaRPr>
          </a:p>
          <a:p>
            <a:endParaRPr lang="en-GB" dirty="0"/>
          </a:p>
        </p:txBody>
      </p:sp>
      <p:sp>
        <p:nvSpPr>
          <p:cNvPr id="5" name="TextBox 4"/>
          <p:cNvSpPr txBox="1"/>
          <p:nvPr/>
        </p:nvSpPr>
        <p:spPr>
          <a:xfrm>
            <a:off x="1763688" y="4797152"/>
            <a:ext cx="3672408" cy="400110"/>
          </a:xfrm>
          <a:prstGeom prst="rect">
            <a:avLst/>
          </a:prstGeom>
          <a:noFill/>
        </p:spPr>
        <p:txBody>
          <a:bodyPr wrap="square" rtlCol="0">
            <a:spAutoFit/>
          </a:bodyPr>
          <a:lstStyle/>
          <a:p>
            <a:r>
              <a:rPr lang="en-GB" sz="2000" dirty="0">
                <a:solidFill>
                  <a:srgbClr val="FFFF00"/>
                </a:solidFill>
              </a:rPr>
              <a:t>Read, or sing with your family</a:t>
            </a:r>
          </a:p>
        </p:txBody>
      </p:sp>
    </p:spTree>
    <p:extLst>
      <p:ext uri="{BB962C8B-B14F-4D97-AF65-F5344CB8AC3E}">
        <p14:creationId xmlns:p14="http://schemas.microsoft.com/office/powerpoint/2010/main" val="1167375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75" y="0"/>
            <a:ext cx="9324528" cy="6858000"/>
          </a:xfrm>
          <a:prstGeom prst="rect">
            <a:avLst/>
          </a:prstGeom>
        </p:spPr>
      </p:pic>
      <p:sp>
        <p:nvSpPr>
          <p:cNvPr id="4" name="TextBox 3"/>
          <p:cNvSpPr txBox="1"/>
          <p:nvPr/>
        </p:nvSpPr>
        <p:spPr>
          <a:xfrm>
            <a:off x="2627784" y="908720"/>
            <a:ext cx="6667369" cy="2800767"/>
          </a:xfrm>
          <a:prstGeom prst="rect">
            <a:avLst/>
          </a:prstGeom>
          <a:noFill/>
        </p:spPr>
        <p:txBody>
          <a:bodyPr wrap="square" rtlCol="0">
            <a:spAutoFit/>
          </a:bodyPr>
          <a:lstStyle/>
          <a:p>
            <a:r>
              <a:rPr lang="en-GB" sz="4400" dirty="0">
                <a:solidFill>
                  <a:schemeClr val="bg2"/>
                </a:solidFill>
              </a:rPr>
              <a:t>What must it have been like</a:t>
            </a:r>
          </a:p>
          <a:p>
            <a:r>
              <a:rPr lang="en-GB" sz="4400" dirty="0">
                <a:solidFill>
                  <a:schemeClr val="bg2"/>
                </a:solidFill>
              </a:rPr>
              <a:t>To have been there?</a:t>
            </a:r>
          </a:p>
          <a:p>
            <a:endParaRPr lang="en-GB" sz="4400" dirty="0">
              <a:solidFill>
                <a:schemeClr val="bg2"/>
              </a:solidFill>
            </a:endParaRPr>
          </a:p>
          <a:p>
            <a:r>
              <a:rPr lang="en-GB" sz="4400" dirty="0">
                <a:solidFill>
                  <a:schemeClr val="bg2"/>
                </a:solidFill>
              </a:rPr>
              <a:t>Close your eyes</a:t>
            </a:r>
          </a:p>
        </p:txBody>
      </p:sp>
      <p:pic>
        <p:nvPicPr>
          <p:cNvPr id="2050" name="Picture 2" descr="C:\Users\JK3542B\AppData\Local\Microsoft\Windows\Temporary Internet Files\Content.IE5\JGIM8FME\8989610896_e91e936660_z[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1468" y="3930981"/>
            <a:ext cx="2687604" cy="268760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35696" y="3930981"/>
            <a:ext cx="3672408" cy="2308324"/>
          </a:xfrm>
          <a:prstGeom prst="rect">
            <a:avLst/>
          </a:prstGeom>
          <a:noFill/>
        </p:spPr>
        <p:txBody>
          <a:bodyPr wrap="square" rtlCol="0">
            <a:spAutoFit/>
          </a:bodyPr>
          <a:lstStyle/>
          <a:p>
            <a:r>
              <a:rPr lang="en-GB" sz="2400" dirty="0">
                <a:solidFill>
                  <a:srgbClr val="FFFF00"/>
                </a:solidFill>
              </a:rPr>
              <a:t>Imagine you are with the Apostles:</a:t>
            </a:r>
          </a:p>
          <a:p>
            <a:endParaRPr lang="en-GB" sz="2400" dirty="0">
              <a:solidFill>
                <a:srgbClr val="FFFF00"/>
              </a:solidFill>
            </a:endParaRPr>
          </a:p>
          <a:p>
            <a:r>
              <a:rPr lang="en-GB" sz="2400" dirty="0">
                <a:solidFill>
                  <a:srgbClr val="FFFF00"/>
                </a:solidFill>
              </a:rPr>
              <a:t>Hear?</a:t>
            </a:r>
          </a:p>
          <a:p>
            <a:r>
              <a:rPr lang="en-GB" sz="2400" dirty="0">
                <a:solidFill>
                  <a:srgbClr val="FFFF00"/>
                </a:solidFill>
              </a:rPr>
              <a:t>See?</a:t>
            </a:r>
          </a:p>
          <a:p>
            <a:r>
              <a:rPr lang="en-GB" sz="2400" dirty="0">
                <a:solidFill>
                  <a:srgbClr val="FFFF00"/>
                </a:solidFill>
              </a:rPr>
              <a:t>Feel?</a:t>
            </a:r>
          </a:p>
        </p:txBody>
      </p:sp>
    </p:spTree>
    <p:extLst>
      <p:ext uri="{BB962C8B-B14F-4D97-AF65-F5344CB8AC3E}">
        <p14:creationId xmlns:p14="http://schemas.microsoft.com/office/powerpoint/2010/main" val="102376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75" y="0"/>
            <a:ext cx="9324528" cy="6858000"/>
          </a:xfrm>
          <a:prstGeom prst="rect">
            <a:avLst/>
          </a:prstGeom>
        </p:spPr>
      </p:pic>
      <p:sp>
        <p:nvSpPr>
          <p:cNvPr id="3" name="TextBox 2"/>
          <p:cNvSpPr txBox="1"/>
          <p:nvPr/>
        </p:nvSpPr>
        <p:spPr>
          <a:xfrm>
            <a:off x="2627784" y="620688"/>
            <a:ext cx="6264696" cy="646331"/>
          </a:xfrm>
          <a:prstGeom prst="rect">
            <a:avLst/>
          </a:prstGeom>
          <a:noFill/>
        </p:spPr>
        <p:txBody>
          <a:bodyPr wrap="square" rtlCol="0">
            <a:spAutoFit/>
          </a:bodyPr>
          <a:lstStyle/>
          <a:p>
            <a:r>
              <a:rPr lang="en-GB" dirty="0"/>
              <a:t>.</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81902020"/>
              </p:ext>
            </p:extLst>
          </p:nvPr>
        </p:nvGraphicFramePr>
        <p:xfrm>
          <a:off x="2267744" y="764704"/>
          <a:ext cx="6096000" cy="29311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GB" dirty="0"/>
                        <a:t>BEFORE</a:t>
                      </a:r>
                    </a:p>
                  </a:txBody>
                  <a:tcPr/>
                </a:tc>
                <a:tc>
                  <a:txBody>
                    <a:bodyPr/>
                    <a:lstStyle/>
                    <a:p>
                      <a:pPr algn="ctr"/>
                      <a:r>
                        <a:rPr lang="en-GB" dirty="0"/>
                        <a:t>AFTER</a:t>
                      </a:r>
                    </a:p>
                  </a:txBody>
                  <a:tcPr/>
                </a:tc>
                <a:extLst>
                  <a:ext uri="{0D108BD9-81ED-4DB2-BD59-A6C34878D82A}">
                    <a16:rowId xmlns:a16="http://schemas.microsoft.com/office/drawing/2014/main" val="10000"/>
                  </a:ext>
                </a:extLst>
              </a:tr>
              <a:tr h="370840">
                <a:tc>
                  <a:txBody>
                    <a:bodyPr/>
                    <a:lstStyle/>
                    <a:p>
                      <a:r>
                        <a:rPr lang="en-GB" dirty="0"/>
                        <a:t>Hiding</a:t>
                      </a:r>
                    </a:p>
                    <a:p>
                      <a:endParaRPr lang="en-GB" dirty="0"/>
                    </a:p>
                    <a:p>
                      <a:r>
                        <a:rPr lang="en-GB" dirty="0"/>
                        <a:t>Frightened</a:t>
                      </a:r>
                    </a:p>
                    <a:p>
                      <a:endParaRPr lang="en-GB" dirty="0"/>
                    </a:p>
                    <a:p>
                      <a:r>
                        <a:rPr lang="en-GB" dirty="0"/>
                        <a:t>Worried</a:t>
                      </a:r>
                    </a:p>
                    <a:p>
                      <a:endParaRPr lang="en-GB" dirty="0"/>
                    </a:p>
                    <a:p>
                      <a:r>
                        <a:rPr lang="en-GB" dirty="0"/>
                        <a:t>Terrified</a:t>
                      </a:r>
                    </a:p>
                  </a:txBody>
                  <a:tcPr/>
                </a:tc>
                <a:tc>
                  <a:txBody>
                    <a:bodyPr/>
                    <a:lstStyle/>
                    <a:p>
                      <a:r>
                        <a:rPr lang="en-GB" dirty="0"/>
                        <a:t>Brave</a:t>
                      </a:r>
                    </a:p>
                    <a:p>
                      <a:endParaRPr lang="en-GB" dirty="0"/>
                    </a:p>
                    <a:p>
                      <a:r>
                        <a:rPr lang="en-GB" dirty="0"/>
                        <a:t>Courageous</a:t>
                      </a:r>
                    </a:p>
                    <a:p>
                      <a:endParaRPr lang="en-GB" dirty="0"/>
                    </a:p>
                    <a:p>
                      <a:r>
                        <a:rPr lang="en-GB" dirty="0"/>
                        <a:t>Happy</a:t>
                      </a:r>
                    </a:p>
                    <a:p>
                      <a:endParaRPr lang="en-GB" dirty="0"/>
                    </a:p>
                    <a:p>
                      <a:r>
                        <a:rPr lang="en-GB" dirty="0"/>
                        <a:t>Joyful</a:t>
                      </a:r>
                    </a:p>
                    <a:p>
                      <a:endParaRPr lang="en-GB" dirty="0"/>
                    </a:p>
                    <a:p>
                      <a:endParaRPr lang="en-GB" dirty="0"/>
                    </a:p>
                  </a:txBody>
                  <a:tcPr/>
                </a:tc>
                <a:extLst>
                  <a:ext uri="{0D108BD9-81ED-4DB2-BD59-A6C34878D82A}">
                    <a16:rowId xmlns:a16="http://schemas.microsoft.com/office/drawing/2014/main" val="10001"/>
                  </a:ext>
                </a:extLst>
              </a:tr>
            </a:tbl>
          </a:graphicData>
        </a:graphic>
      </p:graphicFrame>
      <p:sp>
        <p:nvSpPr>
          <p:cNvPr id="5" name="TextBox 4"/>
          <p:cNvSpPr txBox="1"/>
          <p:nvPr/>
        </p:nvSpPr>
        <p:spPr>
          <a:xfrm>
            <a:off x="1979712" y="4293096"/>
            <a:ext cx="6912768" cy="1384995"/>
          </a:xfrm>
          <a:prstGeom prst="rect">
            <a:avLst/>
          </a:prstGeom>
          <a:noFill/>
        </p:spPr>
        <p:txBody>
          <a:bodyPr wrap="square" rtlCol="0">
            <a:spAutoFit/>
          </a:bodyPr>
          <a:lstStyle/>
          <a:p>
            <a:r>
              <a:rPr lang="en-GB" sz="2800" dirty="0">
                <a:solidFill>
                  <a:srgbClr val="FFFF00"/>
                </a:solidFill>
              </a:rPr>
              <a:t>Think about what kind of </a:t>
            </a:r>
            <a:r>
              <a:rPr lang="en-GB" sz="2800" dirty="0" err="1">
                <a:solidFill>
                  <a:srgbClr val="FFFF00"/>
                </a:solidFill>
              </a:rPr>
              <a:t>foolower</a:t>
            </a:r>
            <a:r>
              <a:rPr lang="en-GB" sz="2800" dirty="0">
                <a:solidFill>
                  <a:srgbClr val="FFFF00"/>
                </a:solidFill>
              </a:rPr>
              <a:t> of Jesus you want to be.  Think of one thing you do to show that you are filled with the Sprit.</a:t>
            </a:r>
          </a:p>
        </p:txBody>
      </p:sp>
    </p:spTree>
    <p:extLst>
      <p:ext uri="{BB962C8B-B14F-4D97-AF65-F5344CB8AC3E}">
        <p14:creationId xmlns:p14="http://schemas.microsoft.com/office/powerpoint/2010/main" val="4280869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75" y="0"/>
            <a:ext cx="9324528" cy="6858000"/>
          </a:xfrm>
          <a:prstGeom prst="rect">
            <a:avLst/>
          </a:prstGeom>
        </p:spPr>
      </p:pic>
      <p:sp>
        <p:nvSpPr>
          <p:cNvPr id="4" name="TextBox 3"/>
          <p:cNvSpPr txBox="1"/>
          <p:nvPr/>
        </p:nvSpPr>
        <p:spPr>
          <a:xfrm>
            <a:off x="2627784" y="692696"/>
            <a:ext cx="5904656" cy="5632311"/>
          </a:xfrm>
          <a:prstGeom prst="rect">
            <a:avLst/>
          </a:prstGeom>
          <a:noFill/>
        </p:spPr>
        <p:txBody>
          <a:bodyPr wrap="square" rtlCol="0">
            <a:spAutoFit/>
          </a:bodyPr>
          <a:lstStyle/>
          <a:p>
            <a:r>
              <a:rPr lang="en-GB" sz="3600" dirty="0">
                <a:solidFill>
                  <a:schemeClr val="bg2"/>
                </a:solidFill>
              </a:rPr>
              <a:t>Let us pray:</a:t>
            </a:r>
          </a:p>
          <a:p>
            <a:endParaRPr lang="en-GB" sz="3600" dirty="0">
              <a:solidFill>
                <a:schemeClr val="bg2"/>
              </a:solidFill>
            </a:endParaRPr>
          </a:p>
          <a:p>
            <a:r>
              <a:rPr lang="en-GB" sz="3600" dirty="0">
                <a:solidFill>
                  <a:schemeClr val="bg2"/>
                </a:solidFill>
                <a:effectLst/>
              </a:rPr>
              <a:t>Come, Holy Spirit, fill the hearts of your faithful.</a:t>
            </a:r>
            <a:br>
              <a:rPr lang="en-GB" sz="3600" dirty="0">
                <a:solidFill>
                  <a:schemeClr val="bg2"/>
                </a:solidFill>
                <a:effectLst/>
              </a:rPr>
            </a:br>
            <a:r>
              <a:rPr lang="en-GB" sz="3600" dirty="0">
                <a:solidFill>
                  <a:schemeClr val="bg2"/>
                </a:solidFill>
                <a:effectLst/>
              </a:rPr>
              <a:t>And kindle in them the fire of your love.</a:t>
            </a:r>
            <a:br>
              <a:rPr lang="en-GB" sz="3600" dirty="0">
                <a:solidFill>
                  <a:schemeClr val="bg2"/>
                </a:solidFill>
                <a:effectLst/>
              </a:rPr>
            </a:br>
            <a:r>
              <a:rPr lang="en-GB" sz="3600" dirty="0">
                <a:solidFill>
                  <a:schemeClr val="bg2"/>
                </a:solidFill>
                <a:effectLst/>
              </a:rPr>
              <a:t>Send forth your Spirit and they shall be created.</a:t>
            </a:r>
            <a:br>
              <a:rPr lang="en-GB" sz="3600" dirty="0">
                <a:solidFill>
                  <a:schemeClr val="bg2"/>
                </a:solidFill>
                <a:effectLst/>
              </a:rPr>
            </a:br>
            <a:r>
              <a:rPr lang="en-GB" sz="3600" dirty="0">
                <a:solidFill>
                  <a:schemeClr val="bg2"/>
                </a:solidFill>
                <a:effectLst/>
              </a:rPr>
              <a:t>And you will renew the face of the earth. </a:t>
            </a:r>
            <a:endParaRPr lang="en-GB" sz="3600" dirty="0">
              <a:solidFill>
                <a:schemeClr val="bg2"/>
              </a:solidFill>
            </a:endParaRPr>
          </a:p>
        </p:txBody>
      </p:sp>
    </p:spTree>
    <p:extLst>
      <p:ext uri="{BB962C8B-B14F-4D97-AF65-F5344CB8AC3E}">
        <p14:creationId xmlns:p14="http://schemas.microsoft.com/office/powerpoint/2010/main" val="1347789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232</Words>
  <Application>Microsoft Office PowerPoint</Application>
  <PresentationFormat>On-screen Show (4:3)</PresentationFormat>
  <Paragraphs>43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Glasgow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 J  ( St. Paul's (Whiteinch) Primary )</dc:creator>
  <cp:lastModifiedBy>Joanna Sweeney</cp:lastModifiedBy>
  <cp:revision>5</cp:revision>
  <dcterms:created xsi:type="dcterms:W3CDTF">2016-06-05T07:34:59Z</dcterms:created>
  <dcterms:modified xsi:type="dcterms:W3CDTF">2020-05-29T10:36:34Z</dcterms:modified>
</cp:coreProperties>
</file>