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80" r:id="rId1"/>
  </p:sldMasterIdLst>
  <p:notesMasterIdLst>
    <p:notesMasterId r:id="rId11"/>
  </p:notesMasterIdLst>
  <p:handoutMasterIdLst>
    <p:handoutMasterId r:id="rId12"/>
  </p:handoutMasterIdLst>
  <p:sldIdLst>
    <p:sldId id="256" r:id="rId2"/>
    <p:sldId id="266" r:id="rId3"/>
    <p:sldId id="258" r:id="rId4"/>
    <p:sldId id="260" r:id="rId5"/>
    <p:sldId id="259" r:id="rId6"/>
    <p:sldId id="261" r:id="rId7"/>
    <p:sldId id="262" r:id="rId8"/>
    <p:sldId id="264" r:id="rId9"/>
    <p:sldId id="265" r:id="rId10"/>
  </p:sldIdLst>
  <p:sldSz cx="9144000" cy="6858000" type="screen4x3"/>
  <p:notesSz cx="6797675" cy="992663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55705" autoAdjust="0"/>
  </p:normalViewPr>
  <p:slideViewPr>
    <p:cSldViewPr>
      <p:cViewPr varScale="1">
        <p:scale>
          <a:sx n="44" d="100"/>
          <a:sy n="44" d="100"/>
        </p:scale>
        <p:origin x="1950" y="54"/>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6400" cy="4968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sz="quarter" idx="1"/>
          </p:nvPr>
        </p:nvSpPr>
        <p:spPr>
          <a:xfrm>
            <a:off x="3849688" y="0"/>
            <a:ext cx="2946400" cy="496888"/>
          </a:xfrm>
          <a:prstGeom prst="rect">
            <a:avLst/>
          </a:prstGeom>
        </p:spPr>
        <p:txBody>
          <a:bodyPr vert="horz" lIns="91440" tIns="45720" rIns="91440" bIns="45720" rtlCol="0"/>
          <a:lstStyle>
            <a:lvl1pPr algn="r">
              <a:defRPr sz="1200"/>
            </a:lvl1pPr>
          </a:lstStyle>
          <a:p>
            <a:fld id="{8D942E7A-B3D7-4315-8F19-9755A7940F56}" type="datetimeFigureOut">
              <a:rPr lang="en-GB" smtClean="0"/>
              <a:t>23/03/2016</a:t>
            </a:fld>
            <a:endParaRPr lang="en-GB"/>
          </a:p>
        </p:txBody>
      </p:sp>
      <p:sp>
        <p:nvSpPr>
          <p:cNvPr id="4" name="Footer Placeholder 3"/>
          <p:cNvSpPr>
            <a:spLocks noGrp="1"/>
          </p:cNvSpPr>
          <p:nvPr>
            <p:ph type="ftr" sz="quarter" idx="2"/>
          </p:nvPr>
        </p:nvSpPr>
        <p:spPr>
          <a:xfrm>
            <a:off x="0" y="9428163"/>
            <a:ext cx="2946400" cy="496887"/>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p:cNvSpPr>
            <a:spLocks noGrp="1"/>
          </p:cNvSpPr>
          <p:nvPr>
            <p:ph type="sldNum" sz="quarter" idx="3"/>
          </p:nvPr>
        </p:nvSpPr>
        <p:spPr>
          <a:xfrm>
            <a:off x="3849688" y="9428163"/>
            <a:ext cx="2946400" cy="496887"/>
          </a:xfrm>
          <a:prstGeom prst="rect">
            <a:avLst/>
          </a:prstGeom>
        </p:spPr>
        <p:txBody>
          <a:bodyPr vert="horz" lIns="91440" tIns="45720" rIns="91440" bIns="45720" rtlCol="0" anchor="b"/>
          <a:lstStyle>
            <a:lvl1pPr algn="r">
              <a:defRPr sz="1200"/>
            </a:lvl1pPr>
          </a:lstStyle>
          <a:p>
            <a:fld id="{A8F4BA74-E0BD-46A8-894C-24D8D387F385}" type="slidenum">
              <a:rPr lang="en-GB" smtClean="0"/>
              <a:t>‹#›</a:t>
            </a:fld>
            <a:endParaRPr lang="en-GB"/>
          </a:p>
        </p:txBody>
      </p:sp>
    </p:spTree>
    <p:extLst>
      <p:ext uri="{BB962C8B-B14F-4D97-AF65-F5344CB8AC3E}">
        <p14:creationId xmlns:p14="http://schemas.microsoft.com/office/powerpoint/2010/main" val="9651145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6332"/>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50443" y="0"/>
            <a:ext cx="2945659" cy="496332"/>
          </a:xfrm>
          <a:prstGeom prst="rect">
            <a:avLst/>
          </a:prstGeom>
        </p:spPr>
        <p:txBody>
          <a:bodyPr vert="horz" lIns="91440" tIns="45720" rIns="91440" bIns="45720" rtlCol="0"/>
          <a:lstStyle>
            <a:lvl1pPr algn="r">
              <a:defRPr sz="1200"/>
            </a:lvl1pPr>
          </a:lstStyle>
          <a:p>
            <a:fld id="{3D8B3387-5FF7-4C31-86FD-17943654C54C}" type="datetimeFigureOut">
              <a:rPr lang="en-GB" smtClean="0"/>
              <a:t>23/03/2016</a:t>
            </a:fld>
            <a:endParaRPr lang="en-GB"/>
          </a:p>
        </p:txBody>
      </p:sp>
      <p:sp>
        <p:nvSpPr>
          <p:cNvPr id="4" name="Slide Image Placeholder 3"/>
          <p:cNvSpPr>
            <a:spLocks noGrp="1" noRot="1" noChangeAspect="1"/>
          </p:cNvSpPr>
          <p:nvPr>
            <p:ph type="sldImg" idx="2"/>
          </p:nvPr>
        </p:nvSpPr>
        <p:spPr>
          <a:xfrm>
            <a:off x="917575" y="744538"/>
            <a:ext cx="4962525" cy="3722687"/>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79768" y="4715153"/>
            <a:ext cx="5438140" cy="4466987"/>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9428583"/>
            <a:ext cx="2945659" cy="496332"/>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50443" y="9428583"/>
            <a:ext cx="2945659" cy="496332"/>
          </a:xfrm>
          <a:prstGeom prst="rect">
            <a:avLst/>
          </a:prstGeom>
        </p:spPr>
        <p:txBody>
          <a:bodyPr vert="horz" lIns="91440" tIns="45720" rIns="91440" bIns="45720" rtlCol="0" anchor="b"/>
          <a:lstStyle>
            <a:lvl1pPr algn="r">
              <a:defRPr sz="1200"/>
            </a:lvl1pPr>
          </a:lstStyle>
          <a:p>
            <a:fld id="{2881FADF-787A-4F21-B6EB-6A2451301E6F}" type="slidenum">
              <a:rPr lang="en-GB" smtClean="0"/>
              <a:t>‹#›</a:t>
            </a:fld>
            <a:endParaRPr lang="en-GB"/>
          </a:p>
        </p:txBody>
      </p:sp>
    </p:spTree>
    <p:extLst>
      <p:ext uri="{BB962C8B-B14F-4D97-AF65-F5344CB8AC3E}">
        <p14:creationId xmlns:p14="http://schemas.microsoft.com/office/powerpoint/2010/main" val="263011882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3" Type="http://schemas.openxmlformats.org/officeDocument/2006/relationships/hyperlink" Target="http://en.wikipedia.org/wiki/Apostolic_Constitution" TargetMode="External"/><Relationship Id="rId2" Type="http://schemas.openxmlformats.org/officeDocument/2006/relationships/slide" Target="../slides/slide6.xml"/><Relationship Id="rId1" Type="http://schemas.openxmlformats.org/officeDocument/2006/relationships/notesMaster" Target="../notesMasters/notesMaster1.xml"/><Relationship Id="rId4" Type="http://schemas.openxmlformats.org/officeDocument/2006/relationships/hyperlink" Target="http://en.wikipedia.org/wiki/Second_Vatican_Council" TargetMode="Externa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u="sng" kern="1200" dirty="0" smtClean="0">
                <a:solidFill>
                  <a:schemeClr val="tx1"/>
                </a:solidFill>
                <a:effectLst/>
                <a:latin typeface="+mn-lt"/>
                <a:ea typeface="+mn-ea"/>
                <a:cs typeface="+mn-cs"/>
              </a:rPr>
              <a:t>Unit starter</a:t>
            </a:r>
            <a:r>
              <a:rPr lang="en-GB" sz="1200" kern="1200" dirty="0" smtClean="0">
                <a:solidFill>
                  <a:schemeClr val="tx1"/>
                </a:solidFill>
                <a:effectLst/>
                <a:latin typeface="+mn-lt"/>
                <a:ea typeface="+mn-ea"/>
                <a:cs typeface="+mn-cs"/>
              </a:rPr>
              <a:t>: </a:t>
            </a:r>
          </a:p>
          <a:p>
            <a:endParaRPr lang="en-GB" sz="1200" kern="1200" dirty="0" smtClean="0">
              <a:solidFill>
                <a:schemeClr val="tx1"/>
              </a:solidFill>
              <a:effectLst/>
              <a:latin typeface="+mn-lt"/>
              <a:ea typeface="+mn-ea"/>
              <a:cs typeface="+mn-cs"/>
            </a:endParaRPr>
          </a:p>
          <a:p>
            <a:r>
              <a:rPr lang="en-GB" sz="1200" kern="1200" dirty="0" smtClean="0">
                <a:solidFill>
                  <a:schemeClr val="tx1"/>
                </a:solidFill>
                <a:effectLst/>
                <a:latin typeface="+mn-lt"/>
                <a:ea typeface="+mn-ea"/>
                <a:cs typeface="+mn-cs"/>
              </a:rPr>
              <a:t>PP slide 1. The underlying theme of this unit is the nature of the relationship between science and religion. On the first slide of the PowerPoint is a quote for Saint John Paul II which attempts to answer this question: </a:t>
            </a:r>
            <a:r>
              <a:rPr lang="en-GB" sz="1200" b="1" kern="1200" dirty="0" smtClean="0">
                <a:solidFill>
                  <a:schemeClr val="tx1"/>
                </a:solidFill>
                <a:effectLst/>
                <a:latin typeface="+mn-lt"/>
                <a:ea typeface="+mn-ea"/>
                <a:cs typeface="+mn-cs"/>
              </a:rPr>
              <a:t>“Faith and reason are like two wings on which the human spirit rises to the contemplation of truth.”</a:t>
            </a:r>
            <a:r>
              <a:rPr lang="en-GB" sz="1200" kern="1200" dirty="0" smtClean="0">
                <a:solidFill>
                  <a:schemeClr val="tx1"/>
                </a:solidFill>
                <a:effectLst/>
                <a:latin typeface="+mn-lt"/>
                <a:ea typeface="+mn-ea"/>
                <a:cs typeface="+mn-cs"/>
              </a:rPr>
              <a:t> </a:t>
            </a:r>
          </a:p>
          <a:p>
            <a:endParaRPr lang="en-GB" sz="1200" kern="1200" dirty="0" smtClean="0">
              <a:solidFill>
                <a:schemeClr val="tx1"/>
              </a:solidFill>
              <a:effectLst/>
              <a:latin typeface="+mn-lt"/>
              <a:ea typeface="+mn-ea"/>
              <a:cs typeface="+mn-cs"/>
            </a:endParaRPr>
          </a:p>
          <a:p>
            <a:pPr lvl="0"/>
            <a:r>
              <a:rPr lang="en-GB" sz="1200" kern="1200" dirty="0" smtClean="0">
                <a:solidFill>
                  <a:schemeClr val="tx1"/>
                </a:solidFill>
                <a:effectLst/>
                <a:latin typeface="+mn-lt"/>
                <a:ea typeface="+mn-ea"/>
                <a:cs typeface="+mn-cs"/>
              </a:rPr>
              <a:t>You should explore the nature of a bird with the class. Can a bird fly with only one wing? We need both faith and reason to fully understand the truth and meaning of creation. Not one or the other. You could ask students what their understanding is of the relationship between science and religion. How does the world portray the relationship between science and religion? </a:t>
            </a:r>
          </a:p>
          <a:p>
            <a:endParaRPr lang="en-GB" dirty="0"/>
          </a:p>
        </p:txBody>
      </p:sp>
      <p:sp>
        <p:nvSpPr>
          <p:cNvPr id="4" name="Slide Number Placeholder 3"/>
          <p:cNvSpPr>
            <a:spLocks noGrp="1"/>
          </p:cNvSpPr>
          <p:nvPr>
            <p:ph type="sldNum" sz="quarter" idx="10"/>
          </p:nvPr>
        </p:nvSpPr>
        <p:spPr/>
        <p:txBody>
          <a:bodyPr/>
          <a:lstStyle/>
          <a:p>
            <a:fld id="{2881FADF-787A-4F21-B6EB-6A2451301E6F}" type="slidenum">
              <a:rPr lang="en-GB" smtClean="0"/>
              <a:t>1</a:t>
            </a:fld>
            <a:endParaRPr lang="en-GB"/>
          </a:p>
        </p:txBody>
      </p:sp>
    </p:spTree>
    <p:extLst>
      <p:ext uri="{BB962C8B-B14F-4D97-AF65-F5344CB8AC3E}">
        <p14:creationId xmlns:p14="http://schemas.microsoft.com/office/powerpoint/2010/main" val="21956439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u="sng" dirty="0" smtClean="0"/>
              <a:t>Conflict Model</a:t>
            </a:r>
            <a:r>
              <a:rPr lang="en-GB" dirty="0" smtClean="0"/>
              <a:t>: </a:t>
            </a:r>
            <a:r>
              <a:rPr lang="en-GB" sz="1200" kern="1200" dirty="0" smtClean="0">
                <a:solidFill>
                  <a:schemeClr val="tx1"/>
                </a:solidFill>
                <a:latin typeface="+mn-lt"/>
                <a:ea typeface="+mn-ea"/>
                <a:cs typeface="+mn-cs"/>
              </a:rPr>
              <a:t>Science and Religion are ‘at war’ – they have different methods of examining the same evidence, and draw incompatible conclusions from this.</a:t>
            </a:r>
          </a:p>
          <a:p>
            <a:pPr marL="0" marR="0" indent="0" algn="l" defTabSz="914400" rtl="0" eaLnBrk="1" fontAlgn="auto" latinLnBrk="0" hangingPunct="1">
              <a:lnSpc>
                <a:spcPct val="100000"/>
              </a:lnSpc>
              <a:spcBef>
                <a:spcPts val="0"/>
              </a:spcBef>
              <a:spcAft>
                <a:spcPts val="0"/>
              </a:spcAft>
              <a:buClrTx/>
              <a:buSzTx/>
              <a:buFontTx/>
              <a:buNone/>
              <a:tabLst/>
              <a:defRPr/>
            </a:pPr>
            <a:endParaRPr lang="en-GB" sz="1200" kern="1200" dirty="0" smtClean="0">
              <a:solidFill>
                <a:schemeClr val="tx1"/>
              </a:solidFill>
              <a:latin typeface="+mn-lt"/>
              <a:ea typeface="+mn-ea"/>
              <a:cs typeface="+mn-cs"/>
            </a:endParaRPr>
          </a:p>
          <a:p>
            <a:pPr>
              <a:lnSpc>
                <a:spcPct val="80000"/>
              </a:lnSpc>
              <a:buFont typeface="Arial" pitchFamily="34" charset="0"/>
              <a:buNone/>
            </a:pPr>
            <a:r>
              <a:rPr lang="en-GB" u="sng" dirty="0" smtClean="0"/>
              <a:t>Dialogue Model: </a:t>
            </a:r>
            <a:r>
              <a:rPr lang="en-GB" sz="1200" kern="1200" dirty="0" smtClean="0">
                <a:solidFill>
                  <a:schemeClr val="tx1"/>
                </a:solidFill>
                <a:latin typeface="+mn-lt"/>
                <a:ea typeface="+mn-ea"/>
                <a:cs typeface="+mn-cs"/>
              </a:rPr>
              <a:t>There are comparisons of method between science and religion</a:t>
            </a:r>
          </a:p>
          <a:p>
            <a:pPr>
              <a:lnSpc>
                <a:spcPct val="80000"/>
              </a:lnSpc>
              <a:buFont typeface="Arial" pitchFamily="34" charset="0"/>
              <a:buChar char="•"/>
            </a:pPr>
            <a:r>
              <a:rPr lang="en-GB" sz="1200" kern="1200" dirty="0" smtClean="0">
                <a:solidFill>
                  <a:schemeClr val="tx1"/>
                </a:solidFill>
                <a:latin typeface="+mn-lt"/>
                <a:ea typeface="+mn-ea"/>
                <a:cs typeface="+mn-cs"/>
              </a:rPr>
              <a:t>Scientific study is not as objective as was once believed</a:t>
            </a:r>
          </a:p>
          <a:p>
            <a:pPr>
              <a:lnSpc>
                <a:spcPct val="80000"/>
              </a:lnSpc>
              <a:buFont typeface="Arial" pitchFamily="34" charset="0"/>
              <a:buChar char="•"/>
            </a:pPr>
            <a:r>
              <a:rPr lang="en-GB" sz="1200" kern="1200" dirty="0" smtClean="0">
                <a:solidFill>
                  <a:schemeClr val="tx1"/>
                </a:solidFill>
                <a:latin typeface="+mn-lt"/>
                <a:ea typeface="+mn-ea"/>
                <a:cs typeface="+mn-cs"/>
              </a:rPr>
              <a:t>Religious methods are more rational than was once believed</a:t>
            </a:r>
          </a:p>
          <a:p>
            <a:pPr>
              <a:lnSpc>
                <a:spcPct val="80000"/>
              </a:lnSpc>
              <a:buFont typeface="Arial" pitchFamily="34" charset="0"/>
              <a:buChar char="•"/>
            </a:pPr>
            <a:r>
              <a:rPr lang="en-GB" sz="1200" kern="1200" dirty="0" smtClean="0">
                <a:solidFill>
                  <a:schemeClr val="tx1"/>
                </a:solidFill>
                <a:latin typeface="+mn-lt"/>
                <a:ea typeface="+mn-ea"/>
                <a:cs typeface="+mn-cs"/>
              </a:rPr>
              <a:t>Both science and religion can offer different viewpoints on issues to resolve them – e.g. working together to discuss moral issues in various areas: environment, medicine (euthanasia) and scientific research (genetic engineering), </a:t>
            </a:r>
            <a:r>
              <a:rPr lang="en-GB" sz="1200" kern="1200" dirty="0" err="1" smtClean="0">
                <a:solidFill>
                  <a:schemeClr val="tx1"/>
                </a:solidFill>
                <a:latin typeface="+mn-lt"/>
                <a:ea typeface="+mn-ea"/>
                <a:cs typeface="+mn-cs"/>
              </a:rPr>
              <a:t>etc</a:t>
            </a:r>
            <a:endParaRPr lang="en-GB" sz="1200" kern="1200" dirty="0" smtClean="0">
              <a:solidFill>
                <a:schemeClr val="tx1"/>
              </a:solidFill>
              <a:latin typeface="+mn-lt"/>
              <a:ea typeface="+mn-ea"/>
              <a:cs typeface="+mn-cs"/>
            </a:endParaRPr>
          </a:p>
          <a:p>
            <a:pPr>
              <a:lnSpc>
                <a:spcPct val="80000"/>
              </a:lnSpc>
              <a:buFont typeface="Arial" pitchFamily="34" charset="0"/>
              <a:buNone/>
            </a:pPr>
            <a:endParaRPr lang="en-GB" dirty="0" smtClean="0"/>
          </a:p>
          <a:p>
            <a:pPr>
              <a:lnSpc>
                <a:spcPct val="80000"/>
              </a:lnSpc>
              <a:buFont typeface="Arial" pitchFamily="34" charset="0"/>
              <a:buNone/>
            </a:pPr>
            <a:r>
              <a:rPr lang="en-GB" u="sng" dirty="0" smtClean="0"/>
              <a:t>Integration Model: </a:t>
            </a:r>
            <a:r>
              <a:rPr lang="en-GB" sz="1200" kern="1200" dirty="0" smtClean="0">
                <a:solidFill>
                  <a:schemeClr val="tx1"/>
                </a:solidFill>
                <a:latin typeface="+mn-lt"/>
                <a:ea typeface="+mn-ea"/>
                <a:cs typeface="+mn-cs"/>
              </a:rPr>
              <a:t>Sometimes called “mutual support” model</a:t>
            </a:r>
          </a:p>
          <a:p>
            <a:pPr>
              <a:lnSpc>
                <a:spcPct val="80000"/>
              </a:lnSpc>
              <a:buFont typeface="Arial" pitchFamily="34" charset="0"/>
              <a:buChar char="•"/>
            </a:pPr>
            <a:r>
              <a:rPr lang="en-GB" sz="1200" kern="1200" dirty="0" smtClean="0">
                <a:solidFill>
                  <a:schemeClr val="tx1"/>
                </a:solidFill>
                <a:latin typeface="+mn-lt"/>
                <a:ea typeface="+mn-ea"/>
                <a:cs typeface="+mn-cs"/>
              </a:rPr>
              <a:t>Religion gives science the proper perspective / viewpoint to study the world from</a:t>
            </a:r>
          </a:p>
          <a:p>
            <a:pPr>
              <a:lnSpc>
                <a:spcPct val="80000"/>
              </a:lnSpc>
              <a:buFont typeface="Arial" pitchFamily="34" charset="0"/>
              <a:buChar char="•"/>
            </a:pPr>
            <a:r>
              <a:rPr lang="en-GB" sz="1200" kern="1200" dirty="0" smtClean="0">
                <a:solidFill>
                  <a:schemeClr val="tx1"/>
                </a:solidFill>
                <a:latin typeface="+mn-lt"/>
                <a:ea typeface="+mn-ea"/>
                <a:cs typeface="+mn-cs"/>
              </a:rPr>
              <a:t>Using (real) science and linking to religion</a:t>
            </a:r>
          </a:p>
          <a:p>
            <a:pPr>
              <a:lnSpc>
                <a:spcPct val="80000"/>
              </a:lnSpc>
              <a:buFont typeface="Arial" pitchFamily="34" charset="0"/>
              <a:buChar char="•"/>
            </a:pPr>
            <a:endParaRPr lang="en-GB" sz="1200" kern="1200" dirty="0" smtClean="0">
              <a:solidFill>
                <a:schemeClr val="tx1"/>
              </a:solidFill>
              <a:latin typeface="+mn-lt"/>
              <a:ea typeface="+mn-ea"/>
              <a:cs typeface="+mn-cs"/>
            </a:endParaRPr>
          </a:p>
          <a:p>
            <a:pPr>
              <a:lnSpc>
                <a:spcPct val="80000"/>
              </a:lnSpc>
              <a:buFont typeface="Arial" pitchFamily="34" charset="0"/>
              <a:buNone/>
            </a:pPr>
            <a:r>
              <a:rPr lang="en-GB" sz="1200" u="sng" kern="1200" dirty="0" smtClean="0">
                <a:solidFill>
                  <a:schemeClr val="tx1"/>
                </a:solidFill>
                <a:latin typeface="+mn-lt"/>
                <a:ea typeface="+mn-ea"/>
                <a:cs typeface="+mn-cs"/>
              </a:rPr>
              <a:t>Independence</a:t>
            </a:r>
            <a:r>
              <a:rPr lang="en-GB" sz="1200" u="sng" kern="1200" baseline="0" dirty="0" smtClean="0">
                <a:solidFill>
                  <a:schemeClr val="tx1"/>
                </a:solidFill>
                <a:latin typeface="+mn-lt"/>
                <a:ea typeface="+mn-ea"/>
                <a:cs typeface="+mn-cs"/>
              </a:rPr>
              <a:t> Model: </a:t>
            </a:r>
          </a:p>
          <a:p>
            <a:pPr>
              <a:lnSpc>
                <a:spcPct val="90000"/>
              </a:lnSpc>
              <a:buFont typeface="Arial" pitchFamily="34" charset="0"/>
              <a:buChar char="•"/>
            </a:pPr>
            <a:r>
              <a:rPr lang="en-GB" sz="1200" kern="1200" dirty="0" smtClean="0">
                <a:solidFill>
                  <a:schemeClr val="tx1"/>
                </a:solidFill>
                <a:latin typeface="+mn-lt"/>
                <a:ea typeface="+mn-ea"/>
                <a:cs typeface="+mn-cs"/>
              </a:rPr>
              <a:t>Both religion and science are looking at different aspects of reality / life and should not overlap.</a:t>
            </a:r>
          </a:p>
          <a:p>
            <a:pPr>
              <a:lnSpc>
                <a:spcPct val="90000"/>
              </a:lnSpc>
              <a:buFont typeface="Arial" pitchFamily="34" charset="0"/>
              <a:buChar char="•"/>
            </a:pPr>
            <a:r>
              <a:rPr lang="en-GB" sz="1200" kern="1200" dirty="0" smtClean="0">
                <a:solidFill>
                  <a:schemeClr val="tx1"/>
                </a:solidFill>
                <a:latin typeface="+mn-lt"/>
                <a:ea typeface="+mn-ea"/>
                <a:cs typeface="+mn-cs"/>
              </a:rPr>
              <a:t>Religion shouldn’t try and ‘use’ science, and science shouldn’t try and tackle religious questions / ultimate reality questions</a:t>
            </a:r>
          </a:p>
          <a:p>
            <a:pPr>
              <a:lnSpc>
                <a:spcPct val="90000"/>
              </a:lnSpc>
              <a:buFont typeface="Arial" pitchFamily="34" charset="0"/>
              <a:buChar char="•"/>
            </a:pPr>
            <a:r>
              <a:rPr lang="en-GB" sz="1200" kern="1200" dirty="0" smtClean="0">
                <a:solidFill>
                  <a:schemeClr val="tx1"/>
                </a:solidFill>
                <a:latin typeface="+mn-lt"/>
                <a:ea typeface="+mn-ea"/>
                <a:cs typeface="+mn-cs"/>
              </a:rPr>
              <a:t>However, some argue that we do not experience life as neatly divided into separate compartments; we experience it in wholeness and interconnectedness before we develop particular disciplines to study different aspects of it.</a:t>
            </a:r>
          </a:p>
          <a:p>
            <a:pPr algn="l">
              <a:lnSpc>
                <a:spcPct val="90000"/>
              </a:lnSpc>
            </a:pPr>
            <a:endParaRPr lang="en-GB" sz="1200" kern="1200" dirty="0" smtClean="0">
              <a:solidFill>
                <a:schemeClr val="tx1"/>
              </a:solidFill>
              <a:latin typeface="+mn-lt"/>
              <a:ea typeface="+mn-ea"/>
              <a:cs typeface="+mn-cs"/>
            </a:endParaRPr>
          </a:p>
          <a:p>
            <a:pPr algn="l">
              <a:lnSpc>
                <a:spcPct val="90000"/>
              </a:lnSpc>
            </a:pPr>
            <a:r>
              <a:rPr lang="en-GB" sz="1600" u="sng" dirty="0" smtClean="0">
                <a:latin typeface="Berlin Sans FB" pitchFamily="34" charset="0"/>
              </a:rPr>
              <a:t>Summary</a:t>
            </a:r>
          </a:p>
          <a:p>
            <a:pPr>
              <a:lnSpc>
                <a:spcPct val="90000"/>
              </a:lnSpc>
            </a:pPr>
            <a:r>
              <a:rPr lang="en-GB" sz="1600" dirty="0" smtClean="0">
                <a:latin typeface="Berlin Sans FB" pitchFamily="34" charset="0"/>
              </a:rPr>
              <a:t>Conflict: </a:t>
            </a:r>
            <a:r>
              <a:rPr lang="en-GB" sz="1200" kern="1200" dirty="0" smtClean="0">
                <a:solidFill>
                  <a:schemeClr val="tx1"/>
                </a:solidFill>
                <a:latin typeface="+mn-lt"/>
                <a:ea typeface="+mn-ea"/>
                <a:cs typeface="+mn-cs"/>
              </a:rPr>
              <a:t>Science and Religion do not mix at all – both argue the other is fundamentally wrong</a:t>
            </a:r>
          </a:p>
          <a:p>
            <a:pPr>
              <a:lnSpc>
                <a:spcPct val="90000"/>
              </a:lnSpc>
            </a:pPr>
            <a:r>
              <a:rPr lang="en-GB" sz="1600" dirty="0" smtClean="0">
                <a:latin typeface="Berlin Sans FB" pitchFamily="34" charset="0"/>
              </a:rPr>
              <a:t>Dialogue: </a:t>
            </a:r>
            <a:r>
              <a:rPr lang="en-GB" sz="1200" kern="1200" dirty="0" smtClean="0">
                <a:solidFill>
                  <a:schemeClr val="tx1"/>
                </a:solidFill>
                <a:latin typeface="+mn-lt"/>
                <a:ea typeface="+mn-ea"/>
                <a:cs typeface="+mn-cs"/>
              </a:rPr>
              <a:t>there is a place for both religion and science in dealing with issues from different perspectives.  Both look at the same world, and use different methods of investigation</a:t>
            </a:r>
          </a:p>
          <a:p>
            <a:pPr>
              <a:lnSpc>
                <a:spcPct val="90000"/>
              </a:lnSpc>
            </a:pPr>
            <a:r>
              <a:rPr lang="en-GB" sz="1600" dirty="0" smtClean="0">
                <a:latin typeface="Berlin Sans FB" pitchFamily="34" charset="0"/>
              </a:rPr>
              <a:t>Integration: </a:t>
            </a:r>
            <a:r>
              <a:rPr lang="en-GB" sz="1200" kern="1200" dirty="0" smtClean="0">
                <a:solidFill>
                  <a:schemeClr val="tx1"/>
                </a:solidFill>
                <a:latin typeface="+mn-lt"/>
                <a:ea typeface="+mn-ea"/>
                <a:cs typeface="+mn-cs"/>
              </a:rPr>
              <a:t>Use science to support religion / review scientific findings in light of religious ones – link the two together</a:t>
            </a:r>
          </a:p>
          <a:p>
            <a:pPr>
              <a:lnSpc>
                <a:spcPct val="90000"/>
              </a:lnSpc>
            </a:pPr>
            <a:r>
              <a:rPr lang="en-GB" sz="1600" dirty="0" smtClean="0">
                <a:latin typeface="Berlin Sans FB" pitchFamily="34" charset="0"/>
              </a:rPr>
              <a:t>Independence:</a:t>
            </a:r>
            <a:r>
              <a:rPr lang="en-GB" sz="1200" kern="1200" dirty="0" smtClean="0">
                <a:solidFill>
                  <a:schemeClr val="tx1"/>
                </a:solidFill>
                <a:latin typeface="+mn-lt"/>
                <a:ea typeface="+mn-ea"/>
                <a:cs typeface="+mn-cs"/>
              </a:rPr>
              <a:t> both science and religion are valid, but investigate different areas of life.  They should not interfere with each other.</a:t>
            </a:r>
          </a:p>
          <a:p>
            <a:pPr>
              <a:lnSpc>
                <a:spcPct val="90000"/>
              </a:lnSpc>
              <a:buFont typeface="Arial" pitchFamily="34" charset="0"/>
              <a:buNone/>
            </a:pPr>
            <a:endParaRPr lang="en-GB" sz="1200" kern="1200" dirty="0" smtClean="0">
              <a:solidFill>
                <a:schemeClr val="tx1"/>
              </a:solidFill>
              <a:latin typeface="+mn-lt"/>
              <a:ea typeface="+mn-ea"/>
              <a:cs typeface="+mn-cs"/>
            </a:endParaRPr>
          </a:p>
          <a:p>
            <a:pPr>
              <a:lnSpc>
                <a:spcPct val="80000"/>
              </a:lnSpc>
              <a:buFont typeface="Arial" pitchFamily="34" charset="0"/>
              <a:buNone/>
            </a:pPr>
            <a:endParaRPr lang="en-GB" sz="1200" u="sng" kern="1200" dirty="0" smtClean="0">
              <a:solidFill>
                <a:schemeClr val="tx1"/>
              </a:solidFill>
              <a:latin typeface="+mn-lt"/>
              <a:ea typeface="+mn-ea"/>
              <a:cs typeface="+mn-cs"/>
            </a:endParaRPr>
          </a:p>
          <a:p>
            <a:endParaRPr lang="en-GB" dirty="0"/>
          </a:p>
        </p:txBody>
      </p:sp>
      <p:sp>
        <p:nvSpPr>
          <p:cNvPr id="4" name="Slide Number Placeholder 3"/>
          <p:cNvSpPr>
            <a:spLocks noGrp="1"/>
          </p:cNvSpPr>
          <p:nvPr>
            <p:ph type="sldNum" sz="quarter" idx="10"/>
          </p:nvPr>
        </p:nvSpPr>
        <p:spPr/>
        <p:txBody>
          <a:bodyPr/>
          <a:lstStyle/>
          <a:p>
            <a:fld id="{2881FADF-787A-4F21-B6EB-6A2451301E6F}" type="slidenum">
              <a:rPr lang="en-GB" smtClean="0"/>
              <a:t>2</a:t>
            </a:fld>
            <a:endParaRPr lang="en-GB"/>
          </a:p>
        </p:txBody>
      </p:sp>
    </p:spTree>
    <p:extLst>
      <p:ext uri="{BB962C8B-B14F-4D97-AF65-F5344CB8AC3E}">
        <p14:creationId xmlns:p14="http://schemas.microsoft.com/office/powerpoint/2010/main" val="57664821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Think,</a:t>
            </a:r>
            <a:r>
              <a:rPr lang="en-GB" baseline="0" dirty="0" smtClean="0"/>
              <a:t> Pair, Share.</a:t>
            </a:r>
          </a:p>
          <a:p>
            <a:endParaRPr lang="en-GB" baseline="0" dirty="0" smtClean="0"/>
          </a:p>
          <a:p>
            <a:r>
              <a:rPr lang="en-GB" baseline="0" dirty="0" smtClean="0"/>
              <a:t>Pupil instruction: Re-read the above quote on your own, think about its meaning then share your thoughts with your neighbour. </a:t>
            </a:r>
          </a:p>
          <a:p>
            <a:endParaRPr lang="en-GB" baseline="0" dirty="0" smtClean="0"/>
          </a:p>
          <a:p>
            <a:r>
              <a:rPr lang="en-GB" baseline="0" dirty="0" smtClean="0"/>
              <a:t>T,P,S could lead into a class discussion based on the underlined words/phrases above: “Accurate”, “Uncovering truth”, “natural world”, “how”. All of these words and phrases tell us what science is and what areas of knowledge it is equipped to answer questions about.</a:t>
            </a:r>
          </a:p>
        </p:txBody>
      </p:sp>
      <p:sp>
        <p:nvSpPr>
          <p:cNvPr id="4" name="Slide Number Placeholder 3"/>
          <p:cNvSpPr>
            <a:spLocks noGrp="1"/>
          </p:cNvSpPr>
          <p:nvPr>
            <p:ph type="sldNum" sz="quarter" idx="10"/>
          </p:nvPr>
        </p:nvSpPr>
        <p:spPr/>
        <p:txBody>
          <a:bodyPr/>
          <a:lstStyle/>
          <a:p>
            <a:fld id="{2881FADF-787A-4F21-B6EB-6A2451301E6F}" type="slidenum">
              <a:rPr lang="en-GB" smtClean="0"/>
              <a:t>3</a:t>
            </a:fld>
            <a:endParaRPr lang="en-GB"/>
          </a:p>
        </p:txBody>
      </p:sp>
    </p:spTree>
    <p:extLst>
      <p:ext uri="{BB962C8B-B14F-4D97-AF65-F5344CB8AC3E}">
        <p14:creationId xmlns:p14="http://schemas.microsoft.com/office/powerpoint/2010/main" val="87380769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The</a:t>
            </a:r>
            <a:r>
              <a:rPr lang="en-GB" baseline="0" dirty="0" smtClean="0"/>
              <a:t> images above don’t form an exhaustive list of scientific explanations of the world. But give us a few concrete examples of the ways in which science attempts to make sense of creation.</a:t>
            </a:r>
          </a:p>
          <a:p>
            <a:endParaRPr lang="en-GB" baseline="0" dirty="0" smtClean="0"/>
          </a:p>
          <a:p>
            <a:r>
              <a:rPr lang="en-GB" baseline="0" dirty="0" smtClean="0"/>
              <a:t>Ask what students already know about these images. See student workbook for accompanying co-operative learning activity.</a:t>
            </a:r>
          </a:p>
          <a:p>
            <a:endParaRPr lang="en-GB" baseline="0" dirty="0" smtClean="0"/>
          </a:p>
          <a:p>
            <a:endParaRPr lang="en-GB" dirty="0"/>
          </a:p>
        </p:txBody>
      </p:sp>
      <p:sp>
        <p:nvSpPr>
          <p:cNvPr id="4" name="Slide Number Placeholder 3"/>
          <p:cNvSpPr>
            <a:spLocks noGrp="1"/>
          </p:cNvSpPr>
          <p:nvPr>
            <p:ph type="sldNum" sz="quarter" idx="10"/>
          </p:nvPr>
        </p:nvSpPr>
        <p:spPr/>
        <p:txBody>
          <a:bodyPr/>
          <a:lstStyle/>
          <a:p>
            <a:fld id="{2881FADF-787A-4F21-B6EB-6A2451301E6F}" type="slidenum">
              <a:rPr lang="en-GB" smtClean="0"/>
              <a:t>4</a:t>
            </a:fld>
            <a:endParaRPr lang="en-GB"/>
          </a:p>
        </p:txBody>
      </p:sp>
    </p:spTree>
    <p:extLst>
      <p:ext uri="{BB962C8B-B14F-4D97-AF65-F5344CB8AC3E}">
        <p14:creationId xmlns:p14="http://schemas.microsoft.com/office/powerpoint/2010/main" val="184879942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Previous</a:t>
            </a:r>
            <a:r>
              <a:rPr lang="en-GB" baseline="0" dirty="0" smtClean="0"/>
              <a:t> Learning recall – Most students will be familiar with the scientific method from other areas of study around the school.</a:t>
            </a:r>
          </a:p>
          <a:p>
            <a:endParaRPr lang="en-GB" sz="1200" b="0" i="0" kern="1200" baseline="0" dirty="0" smtClean="0">
              <a:solidFill>
                <a:schemeClr val="tx1"/>
              </a:solidFill>
              <a:effectLst/>
              <a:latin typeface="+mn-lt"/>
              <a:ea typeface="+mn-ea"/>
              <a:cs typeface="+mn-cs"/>
            </a:endParaRPr>
          </a:p>
          <a:p>
            <a:r>
              <a:rPr lang="en-GB" sz="1200" b="0" i="0" kern="1200" dirty="0" smtClean="0">
                <a:solidFill>
                  <a:schemeClr val="tx1"/>
                </a:solidFill>
                <a:effectLst/>
                <a:latin typeface="+mn-lt"/>
                <a:ea typeface="+mn-ea"/>
                <a:cs typeface="+mn-cs"/>
              </a:rPr>
              <a:t>The Scientific Method is an organized way that helps scientists (or anyone!) answer a question or begin to solve a problem</a:t>
            </a:r>
          </a:p>
          <a:p>
            <a:endParaRPr lang="en-GB" sz="1200" b="0" i="0" kern="1200" dirty="0" smtClean="0">
              <a:solidFill>
                <a:schemeClr val="tx1"/>
              </a:solidFill>
              <a:effectLst/>
              <a:latin typeface="+mn-lt"/>
              <a:ea typeface="+mn-ea"/>
              <a:cs typeface="+mn-cs"/>
            </a:endParaRPr>
          </a:p>
          <a:p>
            <a:r>
              <a:rPr lang="en-GB" sz="1200" b="0" i="0" kern="1200" dirty="0" smtClean="0">
                <a:solidFill>
                  <a:schemeClr val="tx1"/>
                </a:solidFill>
                <a:effectLst/>
                <a:latin typeface="+mn-lt"/>
                <a:ea typeface="+mn-ea"/>
                <a:cs typeface="+mn-cs"/>
              </a:rPr>
              <a:t>We</a:t>
            </a:r>
            <a:r>
              <a:rPr lang="en-GB" sz="1200" b="0" i="0" kern="1200" baseline="0" dirty="0" smtClean="0">
                <a:solidFill>
                  <a:schemeClr val="tx1"/>
                </a:solidFill>
                <a:effectLst/>
                <a:latin typeface="+mn-lt"/>
                <a:ea typeface="+mn-ea"/>
                <a:cs typeface="+mn-cs"/>
              </a:rPr>
              <a:t> should also remember that modern science and the scientific method of experimentation and observation came from Catholic monks, such as St. Albert the Great and </a:t>
            </a:r>
            <a:r>
              <a:rPr lang="en-GB" sz="1200" b="0" i="0" kern="1200" baseline="0" dirty="0" err="1" smtClean="0">
                <a:solidFill>
                  <a:schemeClr val="tx1"/>
                </a:solidFill>
                <a:effectLst/>
                <a:latin typeface="+mn-lt"/>
                <a:ea typeface="+mn-ea"/>
                <a:cs typeface="+mn-cs"/>
              </a:rPr>
              <a:t>Gregor</a:t>
            </a:r>
            <a:r>
              <a:rPr lang="en-GB" sz="1200" b="0" i="0" kern="1200" baseline="0" dirty="0" smtClean="0">
                <a:solidFill>
                  <a:schemeClr val="tx1"/>
                </a:solidFill>
                <a:effectLst/>
                <a:latin typeface="+mn-lt"/>
                <a:ea typeface="+mn-ea"/>
                <a:cs typeface="+mn-cs"/>
              </a:rPr>
              <a:t> Mendel. Religion and science are not enemies.</a:t>
            </a:r>
          </a:p>
          <a:p>
            <a:endParaRPr lang="en-GB" sz="1200" b="0" i="0" kern="1200" baseline="0" dirty="0" smtClean="0">
              <a:solidFill>
                <a:schemeClr val="tx1"/>
              </a:solidFill>
              <a:effectLst/>
              <a:latin typeface="+mn-lt"/>
              <a:ea typeface="+mn-ea"/>
              <a:cs typeface="+mn-cs"/>
            </a:endParaRPr>
          </a:p>
          <a:p>
            <a:r>
              <a:rPr lang="en-GB" sz="1200" b="0" i="0" kern="1200" baseline="0" dirty="0" smtClean="0">
                <a:solidFill>
                  <a:schemeClr val="tx1"/>
                </a:solidFill>
                <a:effectLst/>
                <a:latin typeface="+mn-lt"/>
                <a:ea typeface="+mn-ea"/>
                <a:cs typeface="+mn-cs"/>
              </a:rPr>
              <a:t>Follow the </a:t>
            </a:r>
            <a:r>
              <a:rPr lang="en-GB" sz="1200" b="0" i="0" kern="1200" baseline="0" dirty="0" err="1" smtClean="0">
                <a:solidFill>
                  <a:schemeClr val="tx1"/>
                </a:solidFill>
                <a:effectLst/>
                <a:latin typeface="+mn-lt"/>
                <a:ea typeface="+mn-ea"/>
                <a:cs typeface="+mn-cs"/>
              </a:rPr>
              <a:t>Youtube</a:t>
            </a:r>
            <a:r>
              <a:rPr lang="en-GB" sz="1200" b="0" i="0" kern="1200" baseline="0" dirty="0" smtClean="0">
                <a:solidFill>
                  <a:schemeClr val="tx1"/>
                </a:solidFill>
                <a:effectLst/>
                <a:latin typeface="+mn-lt"/>
                <a:ea typeface="+mn-ea"/>
                <a:cs typeface="+mn-cs"/>
              </a:rPr>
              <a:t> link for a 4 minute video which explains the Scientific Method further.</a:t>
            </a:r>
            <a:endParaRPr lang="en-GB" dirty="0"/>
          </a:p>
        </p:txBody>
      </p:sp>
      <p:sp>
        <p:nvSpPr>
          <p:cNvPr id="4" name="Slide Number Placeholder 3"/>
          <p:cNvSpPr>
            <a:spLocks noGrp="1"/>
          </p:cNvSpPr>
          <p:nvPr>
            <p:ph type="sldNum" sz="quarter" idx="10"/>
          </p:nvPr>
        </p:nvSpPr>
        <p:spPr/>
        <p:txBody>
          <a:bodyPr/>
          <a:lstStyle/>
          <a:p>
            <a:fld id="{2881FADF-787A-4F21-B6EB-6A2451301E6F}" type="slidenum">
              <a:rPr lang="en-GB" smtClean="0"/>
              <a:t>5</a:t>
            </a:fld>
            <a:endParaRPr lang="en-GB"/>
          </a:p>
        </p:txBody>
      </p:sp>
    </p:spTree>
    <p:extLst>
      <p:ext uri="{BB962C8B-B14F-4D97-AF65-F5344CB8AC3E}">
        <p14:creationId xmlns:p14="http://schemas.microsoft.com/office/powerpoint/2010/main" val="61780471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b="1" kern="1200" dirty="0" smtClean="0">
                <a:solidFill>
                  <a:schemeClr val="tx1"/>
                </a:solidFill>
                <a:effectLst/>
                <a:latin typeface="+mn-lt"/>
                <a:ea typeface="+mn-ea"/>
                <a:cs typeface="+mn-cs"/>
              </a:rPr>
              <a:t>The Second Vatican Council and </a:t>
            </a:r>
            <a:r>
              <a:rPr lang="en-GB" sz="1200" b="1" i="1" kern="1200" dirty="0" smtClean="0">
                <a:solidFill>
                  <a:schemeClr val="tx1"/>
                </a:solidFill>
                <a:effectLst/>
                <a:latin typeface="+mn-lt"/>
                <a:ea typeface="+mn-ea"/>
                <a:cs typeface="+mn-cs"/>
              </a:rPr>
              <a:t>Gaudium et </a:t>
            </a:r>
            <a:r>
              <a:rPr lang="en-GB" sz="1200" b="1" i="1" kern="1200" dirty="0" err="1" smtClean="0">
                <a:solidFill>
                  <a:schemeClr val="tx1"/>
                </a:solidFill>
                <a:effectLst/>
                <a:latin typeface="+mn-lt"/>
                <a:ea typeface="+mn-ea"/>
                <a:cs typeface="+mn-cs"/>
              </a:rPr>
              <a:t>Spes</a:t>
            </a:r>
            <a:endParaRPr lang="en-GB" sz="1200" b="1" i="1" kern="1200" dirty="0" smtClean="0">
              <a:solidFill>
                <a:schemeClr val="tx1"/>
              </a:solidFill>
              <a:effectLst/>
              <a:latin typeface="+mn-lt"/>
              <a:ea typeface="+mn-ea"/>
              <a:cs typeface="+mn-cs"/>
            </a:endParaRPr>
          </a:p>
          <a:p>
            <a:r>
              <a:rPr lang="en-GB" sz="1200" b="0" i="0" u="sng" kern="1200" dirty="0" smtClean="0">
                <a:solidFill>
                  <a:schemeClr val="tx1"/>
                </a:solidFill>
                <a:effectLst/>
                <a:latin typeface="+mn-lt"/>
                <a:ea typeface="+mn-ea"/>
                <a:cs typeface="+mn-cs"/>
              </a:rPr>
              <a:t>The image is</a:t>
            </a:r>
            <a:r>
              <a:rPr lang="en-GB" sz="1200" b="0" i="0" u="sng" kern="1200" baseline="0" dirty="0" smtClean="0">
                <a:solidFill>
                  <a:schemeClr val="tx1"/>
                </a:solidFill>
                <a:effectLst/>
                <a:latin typeface="+mn-lt"/>
                <a:ea typeface="+mn-ea"/>
                <a:cs typeface="+mn-cs"/>
              </a:rPr>
              <a:t> of the Vatican Flag</a:t>
            </a:r>
            <a:endParaRPr lang="en-GB" sz="1200" b="0" i="0" u="sng" kern="1200" dirty="0" smtClean="0">
              <a:solidFill>
                <a:schemeClr val="tx1"/>
              </a:solidFill>
              <a:effectLst/>
              <a:latin typeface="+mn-lt"/>
              <a:ea typeface="+mn-ea"/>
              <a:cs typeface="+mn-cs"/>
            </a:endParaRPr>
          </a:p>
          <a:p>
            <a:r>
              <a:rPr lang="en-GB" sz="1200" kern="1200" dirty="0" smtClean="0">
                <a:solidFill>
                  <a:schemeClr val="tx1"/>
                </a:solidFill>
                <a:effectLst/>
                <a:latin typeface="+mn-lt"/>
                <a:ea typeface="+mn-ea"/>
                <a:cs typeface="+mn-cs"/>
              </a:rPr>
              <a:t>We know from previous learning that a church council is a massive gathering of many Church representatives (and non-Catholic observers) who are called together by the Pope to address an issue or any number of issues that may be presenting a challenge to the faithful. The culmination of these councils is a written letter that explains the faith, interprets scriptures, or settles disputed topics of faith and morals. They never contradict the Bible but apply principles found in the Bible to modern-day situations and problems as well as giving more understanding to essential core beliefs of the Catholic faith.</a:t>
            </a:r>
          </a:p>
          <a:p>
            <a:endParaRPr lang="en-GB" sz="1200"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GB" sz="1200" i="1" kern="1200" dirty="0" err="1" smtClean="0">
                <a:solidFill>
                  <a:schemeClr val="tx1"/>
                </a:solidFill>
                <a:effectLst/>
                <a:latin typeface="+mn-lt"/>
                <a:ea typeface="+mn-ea"/>
                <a:cs typeface="+mn-cs"/>
              </a:rPr>
              <a:t>Gaudium</a:t>
            </a:r>
            <a:r>
              <a:rPr lang="en-GB" sz="1200" i="1" kern="1200" dirty="0" smtClean="0">
                <a:solidFill>
                  <a:schemeClr val="tx1"/>
                </a:solidFill>
                <a:effectLst/>
                <a:latin typeface="+mn-lt"/>
                <a:ea typeface="+mn-ea"/>
                <a:cs typeface="+mn-cs"/>
              </a:rPr>
              <a:t> et </a:t>
            </a:r>
            <a:r>
              <a:rPr lang="en-GB" sz="1200" i="1" kern="1200" dirty="0" err="1" smtClean="0">
                <a:solidFill>
                  <a:schemeClr val="tx1"/>
                </a:solidFill>
                <a:effectLst/>
                <a:latin typeface="+mn-lt"/>
                <a:ea typeface="+mn-ea"/>
                <a:cs typeface="+mn-cs"/>
              </a:rPr>
              <a:t>Spes</a:t>
            </a:r>
            <a:r>
              <a:rPr lang="en-GB" sz="1200" kern="1200" dirty="0" smtClean="0">
                <a:solidFill>
                  <a:schemeClr val="tx1"/>
                </a:solidFill>
                <a:effectLst/>
                <a:latin typeface="+mn-lt"/>
                <a:ea typeface="+mn-ea"/>
                <a:cs typeface="+mn-cs"/>
              </a:rPr>
              <a:t>  (</a:t>
            </a:r>
            <a:r>
              <a:rPr lang="en-GB" sz="1200" i="1" kern="1200" dirty="0" smtClean="0">
                <a:solidFill>
                  <a:schemeClr val="tx1"/>
                </a:solidFill>
                <a:effectLst/>
                <a:latin typeface="+mn-lt"/>
                <a:ea typeface="+mn-ea"/>
                <a:cs typeface="+mn-cs"/>
              </a:rPr>
              <a:t>Joy and Hope</a:t>
            </a:r>
            <a:r>
              <a:rPr lang="en-GB" sz="1200" kern="1200" dirty="0" smtClean="0">
                <a:solidFill>
                  <a:schemeClr val="tx1"/>
                </a:solidFill>
                <a:effectLst/>
                <a:latin typeface="+mn-lt"/>
                <a:ea typeface="+mn-ea"/>
                <a:cs typeface="+mn-cs"/>
              </a:rPr>
              <a:t>), the Pastoral Constitution on the Church in the Modern World, was one of the four </a:t>
            </a:r>
            <a:r>
              <a:rPr lang="en-GB" sz="1200" b="0" u="none" strike="noStrike" kern="1200" dirty="0" smtClean="0">
                <a:solidFill>
                  <a:schemeClr val="tx1"/>
                </a:solidFill>
                <a:effectLst/>
                <a:latin typeface="+mn-lt"/>
                <a:ea typeface="+mn-ea"/>
                <a:cs typeface="+mn-cs"/>
                <a:hlinkClick r:id="rId3" tooltip="Apostolic Constitution"/>
              </a:rPr>
              <a:t>Apostolic Constitutions</a:t>
            </a:r>
            <a:r>
              <a:rPr lang="en-GB" sz="1200" b="0" u="none" kern="1200" dirty="0" smtClean="0">
                <a:solidFill>
                  <a:schemeClr val="tx1"/>
                </a:solidFill>
                <a:effectLst/>
                <a:latin typeface="+mn-lt"/>
                <a:ea typeface="+mn-ea"/>
                <a:cs typeface="+mn-cs"/>
              </a:rPr>
              <a:t> resulting from the </a:t>
            </a:r>
            <a:r>
              <a:rPr lang="en-GB" sz="1200" b="0" u="none" strike="noStrike" kern="1200" dirty="0" smtClean="0">
                <a:solidFill>
                  <a:schemeClr val="tx1"/>
                </a:solidFill>
                <a:effectLst/>
                <a:latin typeface="+mn-lt"/>
                <a:ea typeface="+mn-ea"/>
                <a:cs typeface="+mn-cs"/>
                <a:hlinkClick r:id="rId4" tooltip="Second Vatican Council"/>
              </a:rPr>
              <a:t>Second Vatican Council</a:t>
            </a:r>
            <a:r>
              <a:rPr lang="en-GB" sz="1200" kern="1200" dirty="0" smtClean="0">
                <a:solidFill>
                  <a:schemeClr val="tx1"/>
                </a:solidFill>
                <a:effectLst/>
                <a:latin typeface="+mn-lt"/>
                <a:ea typeface="+mn-ea"/>
                <a:cs typeface="+mn-cs"/>
              </a:rPr>
              <a:t>. The document is an overview of the Catholic Church's teachings about humanity's relationship to society, especially in reference to economics, poverty, social justice, culture, science, technology and ecumenism.</a:t>
            </a:r>
          </a:p>
          <a:p>
            <a:pPr marL="0" marR="0" indent="0" algn="l" defTabSz="914400" rtl="0" eaLnBrk="1" fontAlgn="auto" latinLnBrk="0" hangingPunct="1">
              <a:lnSpc>
                <a:spcPct val="100000"/>
              </a:lnSpc>
              <a:spcBef>
                <a:spcPts val="0"/>
              </a:spcBef>
              <a:spcAft>
                <a:spcPts val="0"/>
              </a:spcAft>
              <a:buClrTx/>
              <a:buSzTx/>
              <a:buFontTx/>
              <a:buNone/>
              <a:tabLst/>
              <a:defRPr/>
            </a:pPr>
            <a:endParaRPr lang="en-GB" sz="1200"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GB" sz="1200" kern="1200" dirty="0" smtClean="0">
                <a:solidFill>
                  <a:schemeClr val="tx1"/>
                </a:solidFill>
                <a:effectLst/>
                <a:latin typeface="+mn-lt"/>
                <a:ea typeface="+mn-ea"/>
                <a:cs typeface="+mn-cs"/>
              </a:rPr>
              <a:t>See student workbook.</a:t>
            </a:r>
          </a:p>
          <a:p>
            <a:endParaRPr lang="en-GB" dirty="0" smtClean="0"/>
          </a:p>
          <a:p>
            <a:endParaRPr lang="en-GB" dirty="0" smtClean="0"/>
          </a:p>
          <a:p>
            <a:r>
              <a:rPr lang="en-GB" u="sng" dirty="0" smtClean="0"/>
              <a:t>Sacred Tradition</a:t>
            </a:r>
          </a:p>
          <a:p>
            <a:r>
              <a:rPr lang="en-GB" u="sng" dirty="0" smtClean="0"/>
              <a:t>The image is of Christ teaching the disciples – passing on</a:t>
            </a:r>
            <a:r>
              <a:rPr lang="en-GB" u="sng" baseline="0" dirty="0" smtClean="0"/>
              <a:t> sacred tradition</a:t>
            </a:r>
            <a:endParaRPr lang="en-GB" u="sng" dirty="0" smtClean="0"/>
          </a:p>
          <a:p>
            <a:r>
              <a:rPr lang="en-GB" sz="1200" kern="1200" dirty="0" smtClean="0">
                <a:solidFill>
                  <a:schemeClr val="tx1"/>
                </a:solidFill>
                <a:latin typeface="+mn-lt"/>
                <a:ea typeface="+mn-ea"/>
                <a:cs typeface="+mn-cs"/>
              </a:rPr>
              <a:t>Sacred Tradition comes from </a:t>
            </a:r>
            <a:r>
              <a:rPr lang="en-GB" sz="1200" b="1" kern="1200" dirty="0" smtClean="0">
                <a:solidFill>
                  <a:schemeClr val="tx1"/>
                </a:solidFill>
                <a:latin typeface="+mn-lt"/>
                <a:ea typeface="+mn-ea"/>
                <a:cs typeface="+mn-cs"/>
              </a:rPr>
              <a:t>Christ</a:t>
            </a:r>
            <a:r>
              <a:rPr lang="en-GB" sz="1200" kern="1200" dirty="0" smtClean="0">
                <a:solidFill>
                  <a:schemeClr val="tx1"/>
                </a:solidFill>
                <a:latin typeface="+mn-lt"/>
                <a:ea typeface="+mn-ea"/>
                <a:cs typeface="+mn-cs"/>
              </a:rPr>
              <a:t>. It's the full, living gift of Christ to the Apostles, faithfully handed down through each generation. It is through Tradition that the Holy Spirit makes the Risen Lord present among us, offering us the very same saving Word and Sacraments that he gave to the Apostles! </a:t>
            </a:r>
          </a:p>
          <a:p>
            <a:r>
              <a:rPr lang="en-GB" sz="1200" kern="1200" dirty="0" smtClean="0">
                <a:solidFill>
                  <a:schemeClr val="tx1"/>
                </a:solidFill>
                <a:latin typeface="+mn-lt"/>
                <a:ea typeface="+mn-ea"/>
                <a:cs typeface="+mn-cs"/>
              </a:rPr>
              <a:t>Understanding Catholic Tradition is essential to understanding the Catholic Church and the Catholic Christian faith. </a:t>
            </a:r>
          </a:p>
          <a:p>
            <a:r>
              <a:rPr lang="en-GB" sz="1200" b="1" kern="1200" dirty="0" smtClean="0">
                <a:solidFill>
                  <a:schemeClr val="tx1"/>
                </a:solidFill>
                <a:latin typeface="+mn-lt"/>
                <a:ea typeface="+mn-ea"/>
                <a:cs typeface="+mn-cs"/>
              </a:rPr>
              <a:t>Tradition is "handed down" </a:t>
            </a:r>
          </a:p>
          <a:p>
            <a:r>
              <a:rPr lang="en-GB" sz="1200" kern="1200" dirty="0" smtClean="0">
                <a:solidFill>
                  <a:schemeClr val="tx1"/>
                </a:solidFill>
                <a:latin typeface="+mn-lt"/>
                <a:ea typeface="+mn-ea"/>
                <a:cs typeface="+mn-cs"/>
              </a:rPr>
              <a:t>The word "tradition" actually means </a:t>
            </a:r>
            <a:r>
              <a:rPr lang="en-GB" sz="1200" i="1" kern="1200" dirty="0" smtClean="0">
                <a:solidFill>
                  <a:schemeClr val="tx1"/>
                </a:solidFill>
                <a:latin typeface="+mn-lt"/>
                <a:ea typeface="+mn-ea"/>
                <a:cs typeface="+mn-cs"/>
              </a:rPr>
              <a:t>handing down</a:t>
            </a:r>
            <a:r>
              <a:rPr lang="en-GB" sz="1200" kern="1200" dirty="0" smtClean="0">
                <a:solidFill>
                  <a:schemeClr val="tx1"/>
                </a:solidFill>
                <a:latin typeface="+mn-lt"/>
                <a:ea typeface="+mn-ea"/>
                <a:cs typeface="+mn-cs"/>
              </a:rPr>
              <a:t> something to another person. </a:t>
            </a:r>
          </a:p>
          <a:p>
            <a:endParaRPr lang="en-GB" u="sng" dirty="0"/>
          </a:p>
        </p:txBody>
      </p:sp>
      <p:sp>
        <p:nvSpPr>
          <p:cNvPr id="4" name="Slide Number Placeholder 3"/>
          <p:cNvSpPr>
            <a:spLocks noGrp="1"/>
          </p:cNvSpPr>
          <p:nvPr>
            <p:ph type="sldNum" sz="quarter" idx="10"/>
          </p:nvPr>
        </p:nvSpPr>
        <p:spPr/>
        <p:txBody>
          <a:bodyPr/>
          <a:lstStyle/>
          <a:p>
            <a:fld id="{2881FADF-787A-4F21-B6EB-6A2451301E6F}" type="slidenum">
              <a:rPr lang="en-GB" smtClean="0"/>
              <a:t>6</a:t>
            </a:fld>
            <a:endParaRPr lang="en-GB"/>
          </a:p>
        </p:txBody>
      </p:sp>
    </p:spTree>
    <p:extLst>
      <p:ext uri="{BB962C8B-B14F-4D97-AF65-F5344CB8AC3E}">
        <p14:creationId xmlns:p14="http://schemas.microsoft.com/office/powerpoint/2010/main" val="295340912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Success</a:t>
            </a:r>
            <a:r>
              <a:rPr lang="en-GB" baseline="0" dirty="0" smtClean="0"/>
              <a:t> criteria for Learning Intention 1</a:t>
            </a:r>
            <a:endParaRPr lang="en-GB" dirty="0"/>
          </a:p>
        </p:txBody>
      </p:sp>
      <p:sp>
        <p:nvSpPr>
          <p:cNvPr id="4" name="Slide Number Placeholder 3"/>
          <p:cNvSpPr>
            <a:spLocks noGrp="1"/>
          </p:cNvSpPr>
          <p:nvPr>
            <p:ph type="sldNum" sz="quarter" idx="10"/>
          </p:nvPr>
        </p:nvSpPr>
        <p:spPr/>
        <p:txBody>
          <a:bodyPr/>
          <a:lstStyle/>
          <a:p>
            <a:fld id="{2881FADF-787A-4F21-B6EB-6A2451301E6F}" type="slidenum">
              <a:rPr lang="en-GB" smtClean="0"/>
              <a:t>7</a:t>
            </a:fld>
            <a:endParaRPr lang="en-GB"/>
          </a:p>
        </p:txBody>
      </p:sp>
    </p:spTree>
    <p:extLst>
      <p:ext uri="{BB962C8B-B14F-4D97-AF65-F5344CB8AC3E}">
        <p14:creationId xmlns:p14="http://schemas.microsoft.com/office/powerpoint/2010/main" val="50998107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Written exercise </a:t>
            </a:r>
            <a:r>
              <a:rPr lang="en-GB" baseline="0" dirty="0" smtClean="0"/>
              <a:t>in student workbook.</a:t>
            </a:r>
          </a:p>
          <a:p>
            <a:endParaRPr lang="en-GB" baseline="0" dirty="0" smtClean="0"/>
          </a:p>
          <a:p>
            <a:r>
              <a:rPr lang="en-GB" baseline="0" dirty="0" smtClean="0"/>
              <a:t>As a class, ask students to identify ways in which they think God could still be speaking to us today through the Genesis creation accounts.</a:t>
            </a:r>
          </a:p>
          <a:p>
            <a:endParaRPr lang="en-GB" baseline="0" dirty="0" smtClean="0"/>
          </a:p>
          <a:p>
            <a:r>
              <a:rPr lang="en-GB" baseline="0" dirty="0" smtClean="0"/>
              <a:t>Areas for discussion might include:</a:t>
            </a:r>
          </a:p>
          <a:p>
            <a:pPr marL="171450" indent="-171450">
              <a:buFont typeface="Arial" pitchFamily="34" charset="0"/>
              <a:buChar char="•"/>
            </a:pPr>
            <a:r>
              <a:rPr lang="en-GB" baseline="0" dirty="0" smtClean="0"/>
              <a:t>Unique nature of human beings</a:t>
            </a:r>
          </a:p>
          <a:p>
            <a:pPr marL="171450" indent="-171450">
              <a:buFont typeface="Arial" pitchFamily="34" charset="0"/>
              <a:buChar char="•"/>
            </a:pPr>
            <a:r>
              <a:rPr lang="en-GB" baseline="0" dirty="0" smtClean="0"/>
              <a:t>Humans as co-creators</a:t>
            </a:r>
          </a:p>
          <a:p>
            <a:pPr marL="171450" indent="-171450">
              <a:buFont typeface="Arial" pitchFamily="34" charset="0"/>
              <a:buChar char="•"/>
            </a:pPr>
            <a:r>
              <a:rPr lang="en-GB" baseline="0" dirty="0" smtClean="0"/>
              <a:t>Relationship between a) God and man b) human beings with each other and c) human beings and the created world.</a:t>
            </a:r>
          </a:p>
          <a:p>
            <a:pPr marL="171450" indent="-171450">
              <a:buFont typeface="Arial" pitchFamily="34" charset="0"/>
              <a:buChar char="•"/>
            </a:pPr>
            <a:endParaRPr lang="en-GB" dirty="0"/>
          </a:p>
        </p:txBody>
      </p:sp>
      <p:sp>
        <p:nvSpPr>
          <p:cNvPr id="4" name="Slide Number Placeholder 3"/>
          <p:cNvSpPr>
            <a:spLocks noGrp="1"/>
          </p:cNvSpPr>
          <p:nvPr>
            <p:ph type="sldNum" sz="quarter" idx="10"/>
          </p:nvPr>
        </p:nvSpPr>
        <p:spPr/>
        <p:txBody>
          <a:bodyPr/>
          <a:lstStyle/>
          <a:p>
            <a:fld id="{2881FADF-787A-4F21-B6EB-6A2451301E6F}" type="slidenum">
              <a:rPr lang="en-GB" smtClean="0"/>
              <a:t>8</a:t>
            </a:fld>
            <a:endParaRPr lang="en-GB"/>
          </a:p>
        </p:txBody>
      </p:sp>
    </p:spTree>
    <p:extLst>
      <p:ext uri="{BB962C8B-B14F-4D97-AF65-F5344CB8AC3E}">
        <p14:creationId xmlns:p14="http://schemas.microsoft.com/office/powerpoint/2010/main" val="311059461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There</a:t>
            </a:r>
            <a:r>
              <a:rPr lang="en-GB" baseline="0" dirty="0" smtClean="0"/>
              <a:t> are four quotes for students to choose from in the student workbook.. There is a specific question to be considered for each quote. </a:t>
            </a:r>
          </a:p>
          <a:p>
            <a:endParaRPr lang="en-GB" dirty="0"/>
          </a:p>
        </p:txBody>
      </p:sp>
      <p:sp>
        <p:nvSpPr>
          <p:cNvPr id="4" name="Slide Number Placeholder 3"/>
          <p:cNvSpPr>
            <a:spLocks noGrp="1"/>
          </p:cNvSpPr>
          <p:nvPr>
            <p:ph type="sldNum" sz="quarter" idx="10"/>
          </p:nvPr>
        </p:nvSpPr>
        <p:spPr/>
        <p:txBody>
          <a:bodyPr/>
          <a:lstStyle/>
          <a:p>
            <a:fld id="{2881FADF-787A-4F21-B6EB-6A2451301E6F}" type="slidenum">
              <a:rPr lang="en-GB" smtClean="0"/>
              <a:t>9</a:t>
            </a:fld>
            <a:endParaRPr lang="en-GB"/>
          </a:p>
        </p:txBody>
      </p:sp>
    </p:spTree>
    <p:extLst>
      <p:ext uri="{BB962C8B-B14F-4D97-AF65-F5344CB8AC3E}">
        <p14:creationId xmlns:p14="http://schemas.microsoft.com/office/powerpoint/2010/main" val="130289211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D283C175-52E3-4B57-BB0F-9AB42B22A741}" type="datetimeFigureOut">
              <a:rPr lang="en-GB" smtClean="0"/>
              <a:t>23/03/2016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D15AD900-3E4E-42C0-8C60-29E33E07CC8C}" type="slidenum">
              <a:rPr lang="en-GB" smtClean="0"/>
              <a:t>‹#›</a:t>
            </a:fld>
            <a:endParaRPr lang="en-GB"/>
          </a:p>
        </p:txBody>
      </p:sp>
    </p:spTree>
    <p:extLst>
      <p:ext uri="{BB962C8B-B14F-4D97-AF65-F5344CB8AC3E}">
        <p14:creationId xmlns:p14="http://schemas.microsoft.com/office/powerpoint/2010/main" val="258516322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D283C175-52E3-4B57-BB0F-9AB42B22A741}" type="datetimeFigureOut">
              <a:rPr lang="en-GB" smtClean="0"/>
              <a:t>23/03/2016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D15AD900-3E4E-42C0-8C60-29E33E07CC8C}" type="slidenum">
              <a:rPr lang="en-GB" smtClean="0"/>
              <a:t>‹#›</a:t>
            </a:fld>
            <a:endParaRPr lang="en-GB"/>
          </a:p>
        </p:txBody>
      </p:sp>
    </p:spTree>
    <p:extLst>
      <p:ext uri="{BB962C8B-B14F-4D97-AF65-F5344CB8AC3E}">
        <p14:creationId xmlns:p14="http://schemas.microsoft.com/office/powerpoint/2010/main" val="16403047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D283C175-52E3-4B57-BB0F-9AB42B22A741}" type="datetimeFigureOut">
              <a:rPr lang="en-GB" smtClean="0"/>
              <a:t>23/03/2016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D15AD900-3E4E-42C0-8C60-29E33E07CC8C}" type="slidenum">
              <a:rPr lang="en-GB" smtClean="0"/>
              <a:t>‹#›</a:t>
            </a:fld>
            <a:endParaRPr lang="en-GB"/>
          </a:p>
        </p:txBody>
      </p:sp>
    </p:spTree>
    <p:extLst>
      <p:ext uri="{BB962C8B-B14F-4D97-AF65-F5344CB8AC3E}">
        <p14:creationId xmlns:p14="http://schemas.microsoft.com/office/powerpoint/2010/main" val="185398377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D283C175-52E3-4B57-BB0F-9AB42B22A741}" type="datetimeFigureOut">
              <a:rPr lang="en-GB" smtClean="0"/>
              <a:t>23/03/2016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D15AD900-3E4E-42C0-8C60-29E33E07CC8C}" type="slidenum">
              <a:rPr lang="en-GB" smtClean="0"/>
              <a:t>‹#›</a:t>
            </a:fld>
            <a:endParaRPr lang="en-GB"/>
          </a:p>
        </p:txBody>
      </p:sp>
    </p:spTree>
    <p:extLst>
      <p:ext uri="{BB962C8B-B14F-4D97-AF65-F5344CB8AC3E}">
        <p14:creationId xmlns:p14="http://schemas.microsoft.com/office/powerpoint/2010/main" val="332821248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D283C175-52E3-4B57-BB0F-9AB42B22A741}" type="datetimeFigureOut">
              <a:rPr lang="en-GB" smtClean="0"/>
              <a:t>23/03/2016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D15AD900-3E4E-42C0-8C60-29E33E07CC8C}" type="slidenum">
              <a:rPr lang="en-GB" smtClean="0"/>
              <a:t>‹#›</a:t>
            </a:fld>
            <a:endParaRPr lang="en-GB"/>
          </a:p>
        </p:txBody>
      </p:sp>
    </p:spTree>
    <p:extLst>
      <p:ext uri="{BB962C8B-B14F-4D97-AF65-F5344CB8AC3E}">
        <p14:creationId xmlns:p14="http://schemas.microsoft.com/office/powerpoint/2010/main" val="282291111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D283C175-52E3-4B57-BB0F-9AB42B22A741}" type="datetimeFigureOut">
              <a:rPr lang="en-GB" smtClean="0"/>
              <a:t>23/03/2016</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D15AD900-3E4E-42C0-8C60-29E33E07CC8C}" type="slidenum">
              <a:rPr lang="en-GB" smtClean="0"/>
              <a:t>‹#›</a:t>
            </a:fld>
            <a:endParaRPr lang="en-GB"/>
          </a:p>
        </p:txBody>
      </p:sp>
    </p:spTree>
    <p:extLst>
      <p:ext uri="{BB962C8B-B14F-4D97-AF65-F5344CB8AC3E}">
        <p14:creationId xmlns:p14="http://schemas.microsoft.com/office/powerpoint/2010/main" val="140328228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D283C175-52E3-4B57-BB0F-9AB42B22A741}" type="datetimeFigureOut">
              <a:rPr lang="en-GB" smtClean="0"/>
              <a:t>23/03/2016</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D15AD900-3E4E-42C0-8C60-29E33E07CC8C}" type="slidenum">
              <a:rPr lang="en-GB" smtClean="0"/>
              <a:t>‹#›</a:t>
            </a:fld>
            <a:endParaRPr lang="en-GB"/>
          </a:p>
        </p:txBody>
      </p:sp>
    </p:spTree>
    <p:extLst>
      <p:ext uri="{BB962C8B-B14F-4D97-AF65-F5344CB8AC3E}">
        <p14:creationId xmlns:p14="http://schemas.microsoft.com/office/powerpoint/2010/main" val="392296467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D283C175-52E3-4B57-BB0F-9AB42B22A741}" type="datetimeFigureOut">
              <a:rPr lang="en-GB" smtClean="0"/>
              <a:t>23/03/2016</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D15AD900-3E4E-42C0-8C60-29E33E07CC8C}" type="slidenum">
              <a:rPr lang="en-GB" smtClean="0"/>
              <a:t>‹#›</a:t>
            </a:fld>
            <a:endParaRPr lang="en-GB"/>
          </a:p>
        </p:txBody>
      </p:sp>
    </p:spTree>
    <p:extLst>
      <p:ext uri="{BB962C8B-B14F-4D97-AF65-F5344CB8AC3E}">
        <p14:creationId xmlns:p14="http://schemas.microsoft.com/office/powerpoint/2010/main" val="402138035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283C175-52E3-4B57-BB0F-9AB42B22A741}" type="datetimeFigureOut">
              <a:rPr lang="en-GB" smtClean="0"/>
              <a:t>23/03/2016</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D15AD900-3E4E-42C0-8C60-29E33E07CC8C}" type="slidenum">
              <a:rPr lang="en-GB" smtClean="0"/>
              <a:t>‹#›</a:t>
            </a:fld>
            <a:endParaRPr lang="en-GB"/>
          </a:p>
        </p:txBody>
      </p:sp>
    </p:spTree>
    <p:extLst>
      <p:ext uri="{BB962C8B-B14F-4D97-AF65-F5344CB8AC3E}">
        <p14:creationId xmlns:p14="http://schemas.microsoft.com/office/powerpoint/2010/main" val="199969320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283C175-52E3-4B57-BB0F-9AB42B22A741}" type="datetimeFigureOut">
              <a:rPr lang="en-GB" smtClean="0"/>
              <a:t>23/03/2016</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D15AD900-3E4E-42C0-8C60-29E33E07CC8C}" type="slidenum">
              <a:rPr lang="en-GB" smtClean="0"/>
              <a:t>‹#›</a:t>
            </a:fld>
            <a:endParaRPr lang="en-GB"/>
          </a:p>
        </p:txBody>
      </p:sp>
    </p:spTree>
    <p:extLst>
      <p:ext uri="{BB962C8B-B14F-4D97-AF65-F5344CB8AC3E}">
        <p14:creationId xmlns:p14="http://schemas.microsoft.com/office/powerpoint/2010/main" val="355139616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283C175-52E3-4B57-BB0F-9AB42B22A741}" type="datetimeFigureOut">
              <a:rPr lang="en-GB" smtClean="0"/>
              <a:t>23/03/2016</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D15AD900-3E4E-42C0-8C60-29E33E07CC8C}" type="slidenum">
              <a:rPr lang="en-GB" smtClean="0"/>
              <a:t>‹#›</a:t>
            </a:fld>
            <a:endParaRPr lang="en-GB"/>
          </a:p>
        </p:txBody>
      </p:sp>
    </p:spTree>
    <p:extLst>
      <p:ext uri="{BB962C8B-B14F-4D97-AF65-F5344CB8AC3E}">
        <p14:creationId xmlns:p14="http://schemas.microsoft.com/office/powerpoint/2010/main" val="146460956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alphaModFix amt="29000"/>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283C175-52E3-4B57-BB0F-9AB42B22A741}" type="datetimeFigureOut">
              <a:rPr lang="en-GB" smtClean="0"/>
              <a:t>23/03/2016</a:t>
            </a:fld>
            <a:endParaRPr lang="en-GB"/>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15AD900-3E4E-42C0-8C60-29E33E07CC8C}" type="slidenum">
              <a:rPr lang="en-GB" smtClean="0"/>
              <a:t>‹#›</a:t>
            </a:fld>
            <a:endParaRPr lang="en-GB"/>
          </a:p>
        </p:txBody>
      </p:sp>
    </p:spTree>
    <p:extLst>
      <p:ext uri="{BB962C8B-B14F-4D97-AF65-F5344CB8AC3E}">
        <p14:creationId xmlns:p14="http://schemas.microsoft.com/office/powerpoint/2010/main" val="665312881"/>
      </p:ext>
    </p:extLst>
  </p:cSld>
  <p:clrMap bg1="lt1" tx1="dk1" bg2="lt2" tx2="dk2" accent1="accent1" accent2="accent2" accent3="accent3" accent4="accent4" accent5="accent5" accent6="accent6" hlink="hlink" folHlink="folHlink"/>
  <p:sldLayoutIdLst>
    <p:sldLayoutId id="2147483781" r:id="rId1"/>
    <p:sldLayoutId id="2147483782" r:id="rId2"/>
    <p:sldLayoutId id="2147483783" r:id="rId3"/>
    <p:sldLayoutId id="2147483784" r:id="rId4"/>
    <p:sldLayoutId id="2147483785" r:id="rId5"/>
    <p:sldLayoutId id="2147483786" r:id="rId6"/>
    <p:sldLayoutId id="2147483787" r:id="rId7"/>
    <p:sldLayoutId id="2147483788" r:id="rId8"/>
    <p:sldLayoutId id="2147483789" r:id="rId9"/>
    <p:sldLayoutId id="2147483790" r:id="rId10"/>
    <p:sldLayoutId id="214748379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image" Target="../media/image3.jpeg"/></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4.xml"/><Relationship Id="rId1" Type="http://schemas.openxmlformats.org/officeDocument/2006/relationships/slideLayout" Target="../slideLayouts/slideLayout7.xml"/><Relationship Id="rId5" Type="http://schemas.openxmlformats.org/officeDocument/2006/relationships/image" Target="../media/image8.jpeg"/><Relationship Id="rId4" Type="http://schemas.openxmlformats.org/officeDocument/2006/relationships/image" Target="../media/image7.jpeg"/></Relationships>
</file>

<file path=ppt/slides/_rels/slide5.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5.xml"/><Relationship Id="rId1" Type="http://schemas.openxmlformats.org/officeDocument/2006/relationships/slideLayout" Target="../slideLayouts/slideLayout7.xml"/><Relationship Id="rId4" Type="http://schemas.openxmlformats.org/officeDocument/2006/relationships/hyperlink" Target="https://www.youtube.com/watch?v=SMGRe824kak" TargetMode="External"/></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6.xml"/><Relationship Id="rId1" Type="http://schemas.openxmlformats.org/officeDocument/2006/relationships/slideLayout" Target="../slideLayouts/slideLayout9.xml"/><Relationship Id="rId4" Type="http://schemas.openxmlformats.org/officeDocument/2006/relationships/image" Target="../media/image11.png"/></Relationships>
</file>

<file path=ppt/slides/_rels/slide7.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idx="4294967295"/>
          </p:nvPr>
        </p:nvSpPr>
        <p:spPr>
          <a:xfrm>
            <a:off x="179512" y="1191667"/>
            <a:ext cx="7046316" cy="1793875"/>
          </a:xfrm>
        </p:spPr>
        <p:txBody>
          <a:bodyPr/>
          <a:lstStyle/>
          <a:p>
            <a:pPr marL="182880" indent="0">
              <a:buNone/>
            </a:pPr>
            <a:r>
              <a:rPr lang="en-GB" dirty="0" smtClean="0">
                <a:latin typeface="Candara" pitchFamily="34" charset="0"/>
              </a:rPr>
              <a:t>S6: </a:t>
            </a:r>
            <a:r>
              <a:rPr lang="en-GB" u="sng" dirty="0" smtClean="0">
                <a:latin typeface="Candara" pitchFamily="34" charset="0"/>
              </a:rPr>
              <a:t>Faith and Reason</a:t>
            </a:r>
            <a:endParaRPr lang="en-GB" u="sng" dirty="0">
              <a:latin typeface="Candara" pitchFamily="34" charset="0"/>
            </a:endParaRPr>
          </a:p>
        </p:txBody>
      </p:sp>
      <p:pic>
        <p:nvPicPr>
          <p:cNvPr id="1026" name="Picture 2" descr="http://www.sces.uk.com/images/blocks/TIOF%20Smallest.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516216" y="1556792"/>
            <a:ext cx="1419225" cy="1428750"/>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http://www.wiarairozum.org/images/zdjeciaeng/aboutus.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15616" y="3628323"/>
            <a:ext cx="7035849" cy="1944217"/>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p:cNvSpPr/>
          <p:nvPr/>
        </p:nvSpPr>
        <p:spPr>
          <a:xfrm>
            <a:off x="3491880" y="5040284"/>
            <a:ext cx="2088232" cy="28803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smtClean="0">
                <a:latin typeface="Berlin Sans FB" pitchFamily="34" charset="0"/>
              </a:rPr>
              <a:t>St. John Paul II</a:t>
            </a:r>
            <a:endParaRPr lang="en-GB" dirty="0">
              <a:latin typeface="Berlin Sans FB" pitchFamily="34" charset="0"/>
            </a:endParaRPr>
          </a:p>
        </p:txBody>
      </p:sp>
    </p:spTree>
    <p:extLst>
      <p:ext uri="{BB962C8B-B14F-4D97-AF65-F5344CB8AC3E}">
        <p14:creationId xmlns:p14="http://schemas.microsoft.com/office/powerpoint/2010/main" val="188147514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2596182" y="1901160"/>
            <a:ext cx="3670110" cy="2444708"/>
          </a:xfrm>
          <a:prstGeom prst="rect">
            <a:avLst/>
          </a:prstGeom>
        </p:spPr>
      </p:pic>
      <p:sp>
        <p:nvSpPr>
          <p:cNvPr id="3" name="Rectangle 2"/>
          <p:cNvSpPr/>
          <p:nvPr/>
        </p:nvSpPr>
        <p:spPr>
          <a:xfrm>
            <a:off x="135217" y="260648"/>
            <a:ext cx="8943276" cy="1323439"/>
          </a:xfrm>
          <a:prstGeom prst="rect">
            <a:avLst/>
          </a:prstGeom>
        </p:spPr>
        <p:txBody>
          <a:bodyPr wrap="square">
            <a:spAutoFit/>
          </a:bodyPr>
          <a:lstStyle/>
          <a:p>
            <a:pPr algn="ctr"/>
            <a:r>
              <a:rPr lang="en-GB" sz="4000" dirty="0" smtClean="0">
                <a:latin typeface="Candara" pitchFamily="34" charset="0"/>
              </a:rPr>
              <a:t>Relationship Models for Science and Religion</a:t>
            </a:r>
            <a:endParaRPr lang="en-GB" sz="4000" dirty="0"/>
          </a:p>
        </p:txBody>
      </p:sp>
      <p:sp>
        <p:nvSpPr>
          <p:cNvPr id="4" name="Down Arrow 3"/>
          <p:cNvSpPr/>
          <p:nvPr/>
        </p:nvSpPr>
        <p:spPr>
          <a:xfrm rot="3383245">
            <a:off x="1979431" y="3102856"/>
            <a:ext cx="504056" cy="1368152"/>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Down Arrow 4"/>
          <p:cNvSpPr/>
          <p:nvPr/>
        </p:nvSpPr>
        <p:spPr>
          <a:xfrm>
            <a:off x="2937721" y="4193468"/>
            <a:ext cx="504056" cy="1368152"/>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Down Arrow 5"/>
          <p:cNvSpPr/>
          <p:nvPr/>
        </p:nvSpPr>
        <p:spPr>
          <a:xfrm>
            <a:off x="5449160" y="4193468"/>
            <a:ext cx="504056" cy="1368152"/>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Down Arrow 6"/>
          <p:cNvSpPr/>
          <p:nvPr/>
        </p:nvSpPr>
        <p:spPr>
          <a:xfrm rot="18414799">
            <a:off x="6458452" y="3108703"/>
            <a:ext cx="504056" cy="1368152"/>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TextBox 7"/>
          <p:cNvSpPr txBox="1"/>
          <p:nvPr/>
        </p:nvSpPr>
        <p:spPr>
          <a:xfrm>
            <a:off x="673977" y="4193468"/>
            <a:ext cx="2002125" cy="584775"/>
          </a:xfrm>
          <a:prstGeom prst="rect">
            <a:avLst/>
          </a:prstGeom>
          <a:noFill/>
        </p:spPr>
        <p:txBody>
          <a:bodyPr wrap="square" rtlCol="0">
            <a:spAutoFit/>
          </a:bodyPr>
          <a:lstStyle/>
          <a:p>
            <a:r>
              <a:rPr lang="en-GB" sz="3200" dirty="0"/>
              <a:t>C</a:t>
            </a:r>
            <a:r>
              <a:rPr lang="en-GB" sz="3200" dirty="0" smtClean="0"/>
              <a:t>onflict</a:t>
            </a:r>
            <a:endParaRPr lang="en-GB" sz="3200" dirty="0"/>
          </a:p>
        </p:txBody>
      </p:sp>
      <p:sp>
        <p:nvSpPr>
          <p:cNvPr id="9" name="TextBox 8"/>
          <p:cNvSpPr txBox="1"/>
          <p:nvPr/>
        </p:nvSpPr>
        <p:spPr>
          <a:xfrm>
            <a:off x="2246012" y="5561620"/>
            <a:ext cx="2506181" cy="584775"/>
          </a:xfrm>
          <a:prstGeom prst="rect">
            <a:avLst/>
          </a:prstGeom>
          <a:noFill/>
        </p:spPr>
        <p:txBody>
          <a:bodyPr wrap="square" rtlCol="0">
            <a:spAutoFit/>
          </a:bodyPr>
          <a:lstStyle/>
          <a:p>
            <a:r>
              <a:rPr lang="en-GB" sz="3200" dirty="0" smtClean="0"/>
              <a:t>Integration</a:t>
            </a:r>
            <a:endParaRPr lang="en-GB" sz="3200" dirty="0"/>
          </a:p>
        </p:txBody>
      </p:sp>
      <p:sp>
        <p:nvSpPr>
          <p:cNvPr id="10" name="TextBox 9"/>
          <p:cNvSpPr txBox="1"/>
          <p:nvPr/>
        </p:nvSpPr>
        <p:spPr>
          <a:xfrm>
            <a:off x="4606855" y="5540965"/>
            <a:ext cx="2619139" cy="584775"/>
          </a:xfrm>
          <a:prstGeom prst="rect">
            <a:avLst/>
          </a:prstGeom>
          <a:noFill/>
        </p:spPr>
        <p:txBody>
          <a:bodyPr wrap="square" rtlCol="0">
            <a:spAutoFit/>
          </a:bodyPr>
          <a:lstStyle/>
          <a:p>
            <a:r>
              <a:rPr lang="en-GB" sz="3200" dirty="0" smtClean="0"/>
              <a:t>Independence</a:t>
            </a:r>
            <a:endParaRPr lang="en-GB" sz="3200" dirty="0"/>
          </a:p>
        </p:txBody>
      </p:sp>
      <p:sp>
        <p:nvSpPr>
          <p:cNvPr id="11" name="TextBox 10"/>
          <p:cNvSpPr txBox="1"/>
          <p:nvPr/>
        </p:nvSpPr>
        <p:spPr>
          <a:xfrm>
            <a:off x="7076368" y="4375508"/>
            <a:ext cx="2002125" cy="584775"/>
          </a:xfrm>
          <a:prstGeom prst="rect">
            <a:avLst/>
          </a:prstGeom>
          <a:noFill/>
        </p:spPr>
        <p:txBody>
          <a:bodyPr wrap="square" rtlCol="0">
            <a:spAutoFit/>
          </a:bodyPr>
          <a:lstStyle/>
          <a:p>
            <a:r>
              <a:rPr lang="en-GB" sz="3200" dirty="0" smtClean="0"/>
              <a:t>Dialogue</a:t>
            </a:r>
            <a:endParaRPr lang="en-GB" sz="3200" dirty="0"/>
          </a:p>
        </p:txBody>
      </p:sp>
    </p:spTree>
    <p:extLst>
      <p:ext uri="{BB962C8B-B14F-4D97-AF65-F5344CB8AC3E}">
        <p14:creationId xmlns:p14="http://schemas.microsoft.com/office/powerpoint/2010/main" val="232975476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1043608" y="476672"/>
            <a:ext cx="7344816" cy="830997"/>
          </a:xfrm>
          <a:prstGeom prst="rect">
            <a:avLst/>
          </a:prstGeom>
          <a:noFill/>
        </p:spPr>
        <p:txBody>
          <a:bodyPr wrap="square" rtlCol="0">
            <a:spAutoFit/>
          </a:bodyPr>
          <a:lstStyle/>
          <a:p>
            <a:r>
              <a:rPr lang="en-GB" sz="4800" b="1" u="sng" dirty="0" smtClean="0">
                <a:latin typeface="Candara" pitchFamily="34" charset="0"/>
              </a:rPr>
              <a:t>Science</a:t>
            </a:r>
            <a:endParaRPr lang="en-GB" sz="4800" b="1" u="sng" dirty="0">
              <a:latin typeface="Candara" pitchFamily="34" charset="0"/>
            </a:endParaRPr>
          </a:p>
        </p:txBody>
      </p:sp>
      <p:sp>
        <p:nvSpPr>
          <p:cNvPr id="6" name="Rectangle 5"/>
          <p:cNvSpPr/>
          <p:nvPr/>
        </p:nvSpPr>
        <p:spPr>
          <a:xfrm>
            <a:off x="971600" y="1330970"/>
            <a:ext cx="6192688" cy="4278094"/>
          </a:xfrm>
          <a:prstGeom prst="rect">
            <a:avLst/>
          </a:prstGeom>
        </p:spPr>
        <p:txBody>
          <a:bodyPr wrap="square">
            <a:spAutoFit/>
          </a:bodyPr>
          <a:lstStyle/>
          <a:p>
            <a:r>
              <a:rPr lang="en-GB" sz="2400" b="1" dirty="0">
                <a:latin typeface="Candara" pitchFamily="34" charset="0"/>
              </a:rPr>
              <a:t>The Purpose of </a:t>
            </a:r>
            <a:r>
              <a:rPr lang="en-GB" sz="2400" b="1" dirty="0" smtClean="0">
                <a:latin typeface="Candara" pitchFamily="34" charset="0"/>
              </a:rPr>
              <a:t>Science</a:t>
            </a:r>
          </a:p>
          <a:p>
            <a:endParaRPr lang="en-GB" sz="2400" u="sng" dirty="0">
              <a:latin typeface="+mj-lt"/>
            </a:endParaRPr>
          </a:p>
          <a:p>
            <a:r>
              <a:rPr lang="en-GB" sz="2800" dirty="0">
                <a:latin typeface="Calibri" pitchFamily="34" charset="0"/>
              </a:rPr>
              <a:t>Science attempts to produce </a:t>
            </a:r>
            <a:r>
              <a:rPr lang="en-GB" sz="2800" u="sng" dirty="0">
                <a:latin typeface="Calibri" pitchFamily="34" charset="0"/>
              </a:rPr>
              <a:t>accurate</a:t>
            </a:r>
            <a:r>
              <a:rPr lang="en-GB" sz="2800" dirty="0">
                <a:latin typeface="Calibri" pitchFamily="34" charset="0"/>
              </a:rPr>
              <a:t> explanations of how the natural world works, what its components are, and how the world got to be the way it is now. At a very basic level, science seeks to </a:t>
            </a:r>
            <a:r>
              <a:rPr lang="en-GB" sz="2800" u="sng" dirty="0">
                <a:latin typeface="Calibri" pitchFamily="34" charset="0"/>
              </a:rPr>
              <a:t>uncover the truth</a:t>
            </a:r>
            <a:r>
              <a:rPr lang="en-GB" sz="2800" dirty="0">
                <a:latin typeface="Calibri" pitchFamily="34" charset="0"/>
              </a:rPr>
              <a:t> about the </a:t>
            </a:r>
            <a:r>
              <a:rPr lang="en-GB" sz="2800" u="sng" dirty="0">
                <a:latin typeface="Calibri" pitchFamily="34" charset="0"/>
              </a:rPr>
              <a:t>natural world</a:t>
            </a:r>
            <a:r>
              <a:rPr lang="en-GB" sz="2800" dirty="0">
                <a:latin typeface="Calibri" pitchFamily="34" charset="0"/>
              </a:rPr>
              <a:t> and </a:t>
            </a:r>
            <a:r>
              <a:rPr lang="en-GB" sz="2800" u="sng" dirty="0">
                <a:latin typeface="Calibri" pitchFamily="34" charset="0"/>
              </a:rPr>
              <a:t>how</a:t>
            </a:r>
            <a:r>
              <a:rPr lang="en-GB" sz="2800" dirty="0">
                <a:latin typeface="Calibri" pitchFamily="34" charset="0"/>
              </a:rPr>
              <a:t> it came into existence.</a:t>
            </a:r>
          </a:p>
          <a:p>
            <a:r>
              <a:rPr lang="en-GB" sz="2800" b="1" dirty="0"/>
              <a:t> </a:t>
            </a:r>
            <a:endParaRPr lang="en-GB" sz="2800" dirty="0"/>
          </a:p>
        </p:txBody>
      </p:sp>
      <p:pic>
        <p:nvPicPr>
          <p:cNvPr id="1026" name="Picture 2" descr="http://upload.wikimedia.org/wikipedia/commons/thumb/7/75/Science-symbol-2.svg/2000px-Science-symbol-2.svg.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565269" y="2420888"/>
            <a:ext cx="2613403" cy="255393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811311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755576" y="476672"/>
            <a:ext cx="7488832" cy="1077218"/>
          </a:xfrm>
          <a:prstGeom prst="rect">
            <a:avLst/>
          </a:prstGeom>
          <a:noFill/>
        </p:spPr>
        <p:txBody>
          <a:bodyPr wrap="square" rtlCol="0">
            <a:spAutoFit/>
          </a:bodyPr>
          <a:lstStyle/>
          <a:p>
            <a:r>
              <a:rPr lang="en-GB" sz="3200" b="1" dirty="0" smtClean="0">
                <a:latin typeface="Candara" pitchFamily="34" charset="0"/>
              </a:rPr>
              <a:t>There are many scientific attempts to explain the world…</a:t>
            </a:r>
            <a:endParaRPr lang="en-GB" sz="3200" b="1" dirty="0">
              <a:latin typeface="Candara" pitchFamily="34" charset="0"/>
            </a:endParaRPr>
          </a:p>
        </p:txBody>
      </p:sp>
      <p:pic>
        <p:nvPicPr>
          <p:cNvPr id="3074" name="Picture 2" descr="http://ichef.bbci.co.uk/wwfeatures/624_351/images/live/p0/18/j4/p018j4ty.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94920" y="1844824"/>
            <a:ext cx="3495328" cy="2001248"/>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descr="http://i.livescience.com/images/i/000/026/758/i02/human-evolution.jpg?133581252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788024" y="1844824"/>
            <a:ext cx="3240360" cy="2001248"/>
          </a:xfrm>
          <a:prstGeom prst="rect">
            <a:avLst/>
          </a:prstGeom>
          <a:noFill/>
          <a:extLst>
            <a:ext uri="{909E8E84-426E-40DD-AFC4-6F175D3DCCD1}">
              <a14:hiddenFill xmlns:a14="http://schemas.microsoft.com/office/drawing/2010/main">
                <a:solidFill>
                  <a:srgbClr val="FFFFFF"/>
                </a:solidFill>
              </a14:hiddenFill>
            </a:ext>
          </a:extLst>
        </p:spPr>
      </p:pic>
      <p:pic>
        <p:nvPicPr>
          <p:cNvPr id="3078" name="Picture 6" descr="http://pwp.franklincollege.edu/ASMITH2/WebQuest_files/Fossil-Fish-1.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707192" y="3933056"/>
            <a:ext cx="3585600" cy="205055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2881521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951801" y="476672"/>
            <a:ext cx="6768752" cy="1077218"/>
          </a:xfrm>
          <a:prstGeom prst="rect">
            <a:avLst/>
          </a:prstGeom>
          <a:noFill/>
        </p:spPr>
        <p:txBody>
          <a:bodyPr wrap="square" rtlCol="0">
            <a:spAutoFit/>
          </a:bodyPr>
          <a:lstStyle/>
          <a:p>
            <a:r>
              <a:rPr lang="en-GB" sz="3200" b="1" u="sng" dirty="0" smtClean="0">
                <a:latin typeface="Candara" pitchFamily="34" charset="0"/>
              </a:rPr>
              <a:t>By what means does science attempt to explain the world? </a:t>
            </a:r>
          </a:p>
        </p:txBody>
      </p:sp>
      <p:sp>
        <p:nvSpPr>
          <p:cNvPr id="3" name="AutoShape 10" descr="https://mcdn1.teacherspayteachers.com/thumbitem/Scientific-Method-Mini-Posters/original-173881-1.jpg"/>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pic>
        <p:nvPicPr>
          <p:cNvPr id="2061" name="Picture 13" descr="http://www.nle2ndgrade.com/Graphics/ScientificMweb.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59434" y="1700808"/>
            <a:ext cx="6340971" cy="4075848"/>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1902037" y="6300396"/>
            <a:ext cx="5598368" cy="369332"/>
          </a:xfrm>
          <a:prstGeom prst="rect">
            <a:avLst/>
          </a:prstGeom>
        </p:spPr>
        <p:txBody>
          <a:bodyPr wrap="square">
            <a:spAutoFit/>
          </a:bodyPr>
          <a:lstStyle/>
          <a:p>
            <a:r>
              <a:rPr lang="en-GB" dirty="0">
                <a:latin typeface="Calibri" pitchFamily="34" charset="0"/>
                <a:hlinkClick r:id="rId4"/>
              </a:rPr>
              <a:t>https://www.youtube.com/watch?v=SMGRe824kak</a:t>
            </a:r>
            <a:endParaRPr lang="en-GB" dirty="0">
              <a:latin typeface="Calibri" pitchFamily="34" charset="0"/>
            </a:endParaRPr>
          </a:p>
        </p:txBody>
      </p:sp>
    </p:spTree>
    <p:extLst>
      <p:ext uri="{BB962C8B-B14F-4D97-AF65-F5344CB8AC3E}">
        <p14:creationId xmlns:p14="http://schemas.microsoft.com/office/powerpoint/2010/main" val="292300743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79576" y="424745"/>
            <a:ext cx="6784848" cy="1600200"/>
          </a:xfrm>
        </p:spPr>
        <p:txBody>
          <a:bodyPr>
            <a:normAutofit/>
          </a:bodyPr>
          <a:lstStyle/>
          <a:p>
            <a:pPr algn="ctr"/>
            <a:r>
              <a:rPr lang="en-GB" sz="4000" b="1" dirty="0" smtClean="0">
                <a:latin typeface="Candara" pitchFamily="34" charset="0"/>
              </a:rPr>
              <a:t>The Second Vatican Council and </a:t>
            </a:r>
            <a:r>
              <a:rPr lang="en-GB" sz="4000" b="1" i="1" dirty="0" err="1" smtClean="0">
                <a:latin typeface="Candara" pitchFamily="34" charset="0"/>
              </a:rPr>
              <a:t>Gaudium</a:t>
            </a:r>
            <a:r>
              <a:rPr lang="en-GB" sz="4000" b="1" i="1" dirty="0" smtClean="0">
                <a:latin typeface="Candara" pitchFamily="34" charset="0"/>
              </a:rPr>
              <a:t> et </a:t>
            </a:r>
            <a:r>
              <a:rPr lang="en-GB" sz="4000" b="1" i="1" dirty="0" err="1" smtClean="0">
                <a:latin typeface="Candara" pitchFamily="34" charset="0"/>
              </a:rPr>
              <a:t>Spes</a:t>
            </a:r>
            <a:endParaRPr lang="en-GB" sz="4000" b="1" i="1" dirty="0">
              <a:latin typeface="Candara" pitchFamily="34" charset="0"/>
            </a:endParaRPr>
          </a:p>
        </p:txBody>
      </p:sp>
      <p:pic>
        <p:nvPicPr>
          <p:cNvPr id="4112" name="Picture 16" descr="http://upload.wikimedia.org/wikipedia/commons/thumb/0/00/Flag_of_the_Vatican_City.svg/500px-Flag_of_the_Vatican_City.svg.png"/>
          <p:cNvPicPr>
            <a:picLocks noGrp="1" noChangeAspect="1" noChangeArrowheads="1"/>
          </p:cNvPicPr>
          <p:nvPr>
            <p:ph type="pic" idx="1"/>
          </p:nvPr>
        </p:nvPicPr>
        <p:blipFill>
          <a:blip r:embed="rId3">
            <a:extLst>
              <a:ext uri="{28A0092B-C50C-407E-A947-70E740481C1C}">
                <a14:useLocalDpi xmlns:a14="http://schemas.microsoft.com/office/drawing/2010/main" val="0"/>
              </a:ext>
            </a:extLst>
          </a:blip>
          <a:srcRect t="12500" b="12500"/>
          <a:stretch>
            <a:fillRect/>
          </a:stretch>
        </p:blipFill>
        <p:spPr bwMode="auto">
          <a:xfrm>
            <a:off x="323528" y="2204864"/>
            <a:ext cx="3919220" cy="2939415"/>
          </a:xfrm>
          <a:prstGeom prst="rect">
            <a:avLst/>
          </a:prstGeom>
          <a:noFill/>
          <a:extLst>
            <a:ext uri="{909E8E84-426E-40DD-AFC4-6F175D3DCCD1}">
              <a14:hiddenFill xmlns:a14="http://schemas.microsoft.com/office/drawing/2010/main">
                <a:solidFill>
                  <a:srgbClr val="FFFFFF"/>
                </a:solidFill>
              </a14:hiddenFill>
            </a:ext>
          </a:extLst>
        </p:spPr>
      </p:pic>
      <p:sp>
        <p:nvSpPr>
          <p:cNvPr id="16" name="Rectangle 24"/>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pic>
        <p:nvPicPr>
          <p:cNvPr id="3" name="Picture 2"/>
          <p:cNvPicPr>
            <a:picLocks noChangeAspect="1"/>
          </p:cNvPicPr>
          <p:nvPr/>
        </p:nvPicPr>
        <p:blipFill>
          <a:blip r:embed="rId4"/>
          <a:stretch>
            <a:fillRect/>
          </a:stretch>
        </p:blipFill>
        <p:spPr>
          <a:xfrm>
            <a:off x="4860032" y="2924944"/>
            <a:ext cx="3965858" cy="3471292"/>
          </a:xfrm>
          <a:prstGeom prst="rect">
            <a:avLst/>
          </a:prstGeom>
        </p:spPr>
      </p:pic>
    </p:spTree>
    <p:extLst>
      <p:ext uri="{BB962C8B-B14F-4D97-AF65-F5344CB8AC3E}">
        <p14:creationId xmlns:p14="http://schemas.microsoft.com/office/powerpoint/2010/main" val="384811651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889692" y="908720"/>
            <a:ext cx="7488832" cy="3508653"/>
          </a:xfrm>
          <a:prstGeom prst="rect">
            <a:avLst/>
          </a:prstGeom>
          <a:noFill/>
        </p:spPr>
        <p:txBody>
          <a:bodyPr wrap="square" rtlCol="0">
            <a:spAutoFit/>
          </a:bodyPr>
          <a:lstStyle/>
          <a:p>
            <a:r>
              <a:rPr lang="en-GB" sz="3600" b="1" dirty="0" smtClean="0">
                <a:latin typeface="Candara" pitchFamily="34" charset="0"/>
              </a:rPr>
              <a:t>Whole Class Re-Cap</a:t>
            </a:r>
          </a:p>
          <a:p>
            <a:endParaRPr lang="en-GB" dirty="0"/>
          </a:p>
          <a:p>
            <a:pPr marL="457200" indent="-457200">
              <a:buFont typeface="Arial" pitchFamily="34" charset="0"/>
              <a:buChar char="•"/>
            </a:pPr>
            <a:r>
              <a:rPr lang="en-GB" sz="2800" dirty="0" smtClean="0">
                <a:latin typeface="Candara" pitchFamily="34" charset="0"/>
              </a:rPr>
              <a:t>Do I know and understand some of the ways in which science attempts to explain the world?</a:t>
            </a:r>
          </a:p>
          <a:p>
            <a:pPr marL="457200" indent="-457200">
              <a:buFont typeface="Arial" pitchFamily="34" charset="0"/>
              <a:buChar char="•"/>
            </a:pPr>
            <a:r>
              <a:rPr lang="en-GB" sz="2800" dirty="0" smtClean="0">
                <a:latin typeface="Candara" pitchFamily="34" charset="0"/>
              </a:rPr>
              <a:t>Can I explain my own understanding of the relationship between science and religion?</a:t>
            </a:r>
          </a:p>
          <a:p>
            <a:endParaRPr lang="en-GB" sz="2800" dirty="0">
              <a:latin typeface="Candara" pitchFamily="34" charset="0"/>
            </a:endParaRPr>
          </a:p>
        </p:txBody>
      </p:sp>
      <p:pic>
        <p:nvPicPr>
          <p:cNvPr id="8" name="Picture 7" descr="http://blogs.msdn.com/blogfiles/willy-peter_schaub/WindowsLiveWriter/VSTSRangerspositioningtherangersandproje_C852/CLIPART_OF_16334_SM_2.jpg"/>
          <p:cNvPicPr/>
          <p:nvPr/>
        </p:nvPicPr>
        <p:blipFill>
          <a:blip r:embed="rId3" cstate="print"/>
          <a:srcRect/>
          <a:stretch>
            <a:fillRect/>
          </a:stretch>
        </p:blipFill>
        <p:spPr bwMode="auto">
          <a:xfrm>
            <a:off x="3347864" y="4005064"/>
            <a:ext cx="2376264" cy="2016224"/>
          </a:xfrm>
          <a:prstGeom prst="rect">
            <a:avLst/>
          </a:prstGeom>
          <a:noFill/>
          <a:ln w="9525">
            <a:noFill/>
            <a:miter lim="800000"/>
            <a:headEnd/>
            <a:tailEnd/>
          </a:ln>
        </p:spPr>
      </p:pic>
    </p:spTree>
    <p:extLst>
      <p:ext uri="{BB962C8B-B14F-4D97-AF65-F5344CB8AC3E}">
        <p14:creationId xmlns:p14="http://schemas.microsoft.com/office/powerpoint/2010/main" val="383976301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4294967295"/>
          </p:nvPr>
        </p:nvSpPr>
        <p:spPr>
          <a:xfrm>
            <a:off x="1017373" y="476672"/>
            <a:ext cx="6858000" cy="914400"/>
          </a:xfrm>
        </p:spPr>
        <p:txBody>
          <a:bodyPr>
            <a:noAutofit/>
          </a:bodyPr>
          <a:lstStyle/>
          <a:p>
            <a:pPr marL="0" indent="0" algn="ctr">
              <a:buNone/>
            </a:pPr>
            <a:r>
              <a:rPr lang="en-GB" sz="4000" b="1" dirty="0" smtClean="0">
                <a:solidFill>
                  <a:schemeClr val="tx1"/>
                </a:solidFill>
                <a:latin typeface="Candara" pitchFamily="34" charset="0"/>
              </a:rPr>
              <a:t>How does the Bible explain creation?</a:t>
            </a:r>
          </a:p>
          <a:p>
            <a:pPr marL="0" indent="0" algn="ctr">
              <a:buNone/>
            </a:pPr>
            <a:endParaRPr lang="en-GB" sz="4000" b="1" dirty="0">
              <a:solidFill>
                <a:schemeClr val="tx1"/>
              </a:solidFill>
              <a:latin typeface="Candara" pitchFamily="34" charset="0"/>
            </a:endParaRPr>
          </a:p>
          <a:p>
            <a:pPr marL="0" indent="0" algn="ctr">
              <a:buNone/>
            </a:pPr>
            <a:endParaRPr lang="en-GB" sz="4000" b="1" dirty="0">
              <a:solidFill>
                <a:schemeClr val="tx1"/>
              </a:solidFill>
              <a:latin typeface="Candara" pitchFamily="34" charset="0"/>
            </a:endParaRPr>
          </a:p>
        </p:txBody>
      </p:sp>
      <p:pic>
        <p:nvPicPr>
          <p:cNvPr id="2" name="Picture 1"/>
          <p:cNvPicPr>
            <a:picLocks noChangeAspect="1"/>
          </p:cNvPicPr>
          <p:nvPr/>
        </p:nvPicPr>
        <p:blipFill>
          <a:blip r:embed="rId3"/>
          <a:stretch>
            <a:fillRect/>
          </a:stretch>
        </p:blipFill>
        <p:spPr>
          <a:xfrm>
            <a:off x="1691680" y="2060848"/>
            <a:ext cx="5544616" cy="3695700"/>
          </a:xfrm>
          <a:prstGeom prst="rect">
            <a:avLst/>
          </a:prstGeom>
        </p:spPr>
      </p:pic>
    </p:spTree>
    <p:extLst>
      <p:ext uri="{BB962C8B-B14F-4D97-AF65-F5344CB8AC3E}">
        <p14:creationId xmlns:p14="http://schemas.microsoft.com/office/powerpoint/2010/main" val="12590479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827584" y="1268760"/>
            <a:ext cx="5472608" cy="4647426"/>
          </a:xfrm>
          <a:prstGeom prst="rect">
            <a:avLst/>
          </a:prstGeom>
          <a:noFill/>
        </p:spPr>
        <p:txBody>
          <a:bodyPr wrap="square" rtlCol="0">
            <a:spAutoFit/>
          </a:bodyPr>
          <a:lstStyle/>
          <a:p>
            <a:r>
              <a:rPr lang="en-GB" sz="3600" i="1" u="sng" dirty="0" err="1" smtClean="0">
                <a:latin typeface="Candara" pitchFamily="34" charset="0"/>
              </a:rPr>
              <a:t>Gaudium</a:t>
            </a:r>
            <a:r>
              <a:rPr lang="en-GB" sz="3600" i="1" u="sng" dirty="0" smtClean="0">
                <a:latin typeface="Candara" pitchFamily="34" charset="0"/>
              </a:rPr>
              <a:t> et </a:t>
            </a:r>
            <a:r>
              <a:rPr lang="en-GB" sz="3600" i="1" u="sng" dirty="0" err="1" smtClean="0">
                <a:latin typeface="Candara" pitchFamily="34" charset="0"/>
              </a:rPr>
              <a:t>Spes</a:t>
            </a:r>
            <a:endParaRPr lang="en-GB" sz="3600" i="1" u="sng" dirty="0" smtClean="0">
              <a:latin typeface="Candara" pitchFamily="34" charset="0"/>
            </a:endParaRPr>
          </a:p>
          <a:p>
            <a:endParaRPr lang="en-GB" sz="3600" i="1" dirty="0" smtClean="0">
              <a:latin typeface="Candara" pitchFamily="34" charset="0"/>
            </a:endParaRPr>
          </a:p>
          <a:p>
            <a:r>
              <a:rPr lang="en-GB" sz="2800" dirty="0" smtClean="0">
                <a:latin typeface="Candara" pitchFamily="34" charset="0"/>
              </a:rPr>
              <a:t>Individually, or in discussion with others, you are invited to choose and reflect upon an aspect of teaching as found within chapters 5 and 6 of </a:t>
            </a:r>
            <a:r>
              <a:rPr lang="en-GB" sz="2800" i="1" dirty="0" err="1" smtClean="0">
                <a:latin typeface="Candara" pitchFamily="34" charset="0"/>
              </a:rPr>
              <a:t>Gaudium</a:t>
            </a:r>
            <a:r>
              <a:rPr lang="en-GB" sz="2800" i="1" dirty="0" smtClean="0">
                <a:latin typeface="Candara" pitchFamily="34" charset="0"/>
              </a:rPr>
              <a:t> et </a:t>
            </a:r>
            <a:r>
              <a:rPr lang="en-GB" sz="2800" i="1" dirty="0" err="1" smtClean="0">
                <a:latin typeface="Candara" pitchFamily="34" charset="0"/>
              </a:rPr>
              <a:t>Spes</a:t>
            </a:r>
            <a:r>
              <a:rPr lang="en-GB" sz="2800" i="1" dirty="0" smtClean="0">
                <a:latin typeface="Candara" pitchFamily="34" charset="0"/>
              </a:rPr>
              <a:t>.</a:t>
            </a:r>
          </a:p>
          <a:p>
            <a:endParaRPr lang="en-GB" sz="2800" dirty="0" smtClean="0">
              <a:latin typeface="Candara" pitchFamily="34" charset="0"/>
            </a:endParaRPr>
          </a:p>
          <a:p>
            <a:endParaRPr lang="en-GB" sz="3600" dirty="0" smtClean="0">
              <a:latin typeface="Candara" pitchFamily="34" charset="0"/>
            </a:endParaRPr>
          </a:p>
          <a:p>
            <a:endParaRPr lang="en-GB" sz="2000" dirty="0" smtClean="0">
              <a:latin typeface="Candara" pitchFamily="34" charset="0"/>
            </a:endParaRPr>
          </a:p>
        </p:txBody>
      </p:sp>
      <p:pic>
        <p:nvPicPr>
          <p:cNvPr id="3" name="Picture 2"/>
          <p:cNvPicPr>
            <a:picLocks noChangeAspect="1"/>
          </p:cNvPicPr>
          <p:nvPr/>
        </p:nvPicPr>
        <p:blipFill>
          <a:blip r:embed="rId3"/>
          <a:stretch>
            <a:fillRect/>
          </a:stretch>
        </p:blipFill>
        <p:spPr>
          <a:xfrm>
            <a:off x="6876256" y="1886428"/>
            <a:ext cx="1530229" cy="2981202"/>
          </a:xfrm>
          <a:prstGeom prst="rect">
            <a:avLst/>
          </a:prstGeom>
        </p:spPr>
      </p:pic>
    </p:spTree>
    <p:extLst>
      <p:ext uri="{BB962C8B-B14F-4D97-AF65-F5344CB8AC3E}">
        <p14:creationId xmlns:p14="http://schemas.microsoft.com/office/powerpoint/2010/main" val="2465765170"/>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1583</TotalTime>
  <Words>1277</Words>
  <Application>Microsoft Office PowerPoint</Application>
  <PresentationFormat>On-screen Show (4:3)</PresentationFormat>
  <Paragraphs>101</Paragraphs>
  <Slides>9</Slides>
  <Notes>9</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9</vt:i4>
      </vt:variant>
    </vt:vector>
  </HeadingPairs>
  <TitlesOfParts>
    <vt:vector size="14" baseType="lpstr">
      <vt:lpstr>Arial</vt:lpstr>
      <vt:lpstr>Berlin Sans FB</vt:lpstr>
      <vt:lpstr>Calibri</vt:lpstr>
      <vt:lpstr>Candara</vt:lpstr>
      <vt:lpstr>Office Theme</vt:lpstr>
      <vt:lpstr>S6: Faith and Reason</vt:lpstr>
      <vt:lpstr>PowerPoint Presentation</vt:lpstr>
      <vt:lpstr>PowerPoint Presentation</vt:lpstr>
      <vt:lpstr>PowerPoint Presentation</vt:lpstr>
      <vt:lpstr>PowerPoint Presentation</vt:lpstr>
      <vt:lpstr>The Second Vatican Council and Gaudium et Spes</vt:lpstr>
      <vt:lpstr>PowerPoint Presentation</vt:lpstr>
      <vt:lpstr>PowerPoint Presentation</vt:lpstr>
      <vt:lpstr>PowerPoint Presentation</vt:lpstr>
    </vt:vector>
  </TitlesOfParts>
  <Company>RCAG</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S6: Faith and Reason</dc:title>
  <dc:creator>Natalie Finnigan</dc:creator>
  <cp:lastModifiedBy>Natalie</cp:lastModifiedBy>
  <cp:revision>68</cp:revision>
  <cp:lastPrinted>2016-02-23T14:43:50Z</cp:lastPrinted>
  <dcterms:created xsi:type="dcterms:W3CDTF">2015-05-12T10:39:11Z</dcterms:created>
  <dcterms:modified xsi:type="dcterms:W3CDTF">2016-03-23T11:42:04Z</dcterms:modified>
</cp:coreProperties>
</file>