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300" r:id="rId3"/>
    <p:sldId id="301" r:id="rId4"/>
    <p:sldId id="302" r:id="rId5"/>
    <p:sldId id="303" r:id="rId6"/>
    <p:sldId id="304" r:id="rId7"/>
    <p:sldId id="305" r:id="rId8"/>
    <p:sldId id="292" r:id="rId9"/>
    <p:sldId id="291" r:id="rId10"/>
    <p:sldId id="268" r:id="rId11"/>
    <p:sldId id="260" r:id="rId12"/>
    <p:sldId id="293" r:id="rId13"/>
    <p:sldId id="276" r:id="rId14"/>
    <p:sldId id="284" r:id="rId15"/>
    <p:sldId id="279" r:id="rId16"/>
    <p:sldId id="294" r:id="rId17"/>
    <p:sldId id="296" r:id="rId18"/>
    <p:sldId id="309" r:id="rId19"/>
    <p:sldId id="285" r:id="rId20"/>
    <p:sldId id="265" r:id="rId21"/>
    <p:sldId id="273" r:id="rId22"/>
    <p:sldId id="297" r:id="rId23"/>
    <p:sldId id="261" r:id="rId24"/>
    <p:sldId id="288" r:id="rId25"/>
    <p:sldId id="307" r:id="rId26"/>
    <p:sldId id="272" r:id="rId27"/>
    <p:sldId id="274" r:id="rId28"/>
    <p:sldId id="266" r:id="rId29"/>
    <p:sldId id="263" r:id="rId30"/>
    <p:sldId id="290" r:id="rId31"/>
    <p:sldId id="298" r:id="rId32"/>
    <p:sldId id="259" r:id="rId33"/>
    <p:sldId id="283" r:id="rId34"/>
    <p:sldId id="278" r:id="rId35"/>
    <p:sldId id="258" r:id="rId36"/>
    <p:sldId id="267" r:id="rId37"/>
    <p:sldId id="277" r:id="rId38"/>
    <p:sldId id="287" r:id="rId39"/>
    <p:sldId id="289" r:id="rId40"/>
    <p:sldId id="308" r:id="rId41"/>
    <p:sldId id="275" r:id="rId42"/>
    <p:sldId id="262" r:id="rId43"/>
    <p:sldId id="264" r:id="rId44"/>
    <p:sldId id="281" r:id="rId45"/>
    <p:sldId id="306" r:id="rId46"/>
    <p:sldId id="286" r:id="rId47"/>
    <p:sldId id="256" r:id="rId48"/>
    <p:sldId id="280" r:id="rId49"/>
    <p:sldId id="269" r:id="rId50"/>
    <p:sldId id="270" r:id="rId51"/>
    <p:sldId id="282" r:id="rId52"/>
    <p:sldId id="271" r:id="rId53"/>
    <p:sldId id="29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D7C327-18D3-48FF-BD4D-87D7540CDC2B}">
          <p14:sldIdLst>
            <p14:sldId id="257"/>
            <p14:sldId id="300"/>
            <p14:sldId id="301"/>
            <p14:sldId id="302"/>
            <p14:sldId id="303"/>
            <p14:sldId id="304"/>
            <p14:sldId id="305"/>
            <p14:sldId id="292"/>
            <p14:sldId id="291"/>
            <p14:sldId id="268"/>
            <p14:sldId id="260"/>
            <p14:sldId id="293"/>
            <p14:sldId id="276"/>
            <p14:sldId id="284"/>
            <p14:sldId id="279"/>
            <p14:sldId id="294"/>
            <p14:sldId id="296"/>
            <p14:sldId id="309"/>
            <p14:sldId id="285"/>
            <p14:sldId id="265"/>
            <p14:sldId id="273"/>
            <p14:sldId id="297"/>
            <p14:sldId id="261"/>
            <p14:sldId id="288"/>
            <p14:sldId id="307"/>
            <p14:sldId id="272"/>
            <p14:sldId id="274"/>
            <p14:sldId id="266"/>
            <p14:sldId id="263"/>
            <p14:sldId id="290"/>
            <p14:sldId id="298"/>
            <p14:sldId id="259"/>
            <p14:sldId id="283"/>
            <p14:sldId id="278"/>
            <p14:sldId id="258"/>
            <p14:sldId id="267"/>
            <p14:sldId id="277"/>
            <p14:sldId id="287"/>
            <p14:sldId id="289"/>
            <p14:sldId id="308"/>
            <p14:sldId id="275"/>
            <p14:sldId id="262"/>
            <p14:sldId id="264"/>
            <p14:sldId id="281"/>
            <p14:sldId id="306"/>
            <p14:sldId id="286"/>
            <p14:sldId id="256"/>
            <p14:sldId id="280"/>
            <p14:sldId id="269"/>
            <p14:sldId id="270"/>
            <p14:sldId id="282"/>
            <p14:sldId id="271"/>
            <p14:sldId id="29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9B"/>
    <a:srgbClr val="F8AC46"/>
    <a:srgbClr val="FFFF66"/>
    <a:srgbClr val="FE9444"/>
    <a:srgbClr val="FF9966"/>
    <a:srgbClr val="FF99CC"/>
    <a:srgbClr val="00CC66"/>
    <a:srgbClr val="66FFCC"/>
    <a:srgbClr val="66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578" autoAdjust="0"/>
    <p:restoredTop sz="86323" autoAdjust="0"/>
  </p:normalViewPr>
  <p:slideViewPr>
    <p:cSldViewPr>
      <p:cViewPr>
        <p:scale>
          <a:sx n="66" d="100"/>
          <a:sy n="66" d="100"/>
        </p:scale>
        <p:origin x="-126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4" d="100"/>
          <a:sy n="84" d="100"/>
        </p:scale>
        <p:origin x="382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E91496-FB1A-42C3-8999-C6CF1A79B0D8}" type="datetimeFigureOut">
              <a:rPr lang="en-GB" smtClean="0"/>
              <a:t>04/07/2017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A37733-A91E-4EA7-9AE6-760D3F9A678D}" type="slidenum">
              <a:rPr lang="en-GB" smtClean="0"/>
              <a:t>‹#›</a:t>
            </a:fld>
            <a:endParaRPr lang="en-GB"/>
          </a:p>
        </p:txBody>
      </p:sp>
    </p:spTree>
    <p:extLst>
      <p:ext uri="{BB962C8B-B14F-4D97-AF65-F5344CB8AC3E}">
        <p14:creationId xmlns:p14="http://schemas.microsoft.com/office/powerpoint/2010/main" val="2303178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latin typeface="Arial" panose="020B0604020202020204" pitchFamily="34" charset="0"/>
              <a:cs typeface="Arial" panose="020B0604020202020204" pitchFamily="34" charset="0"/>
            </a:endParaRPr>
          </a:p>
          <a:p>
            <a:endParaRPr lang="en-GB" baseline="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1</a:t>
            </a:fld>
            <a:endParaRPr lang="en-GB"/>
          </a:p>
        </p:txBody>
      </p:sp>
      <p:sp>
        <p:nvSpPr>
          <p:cNvPr id="6" name="Rectangle 5"/>
          <p:cNvSpPr/>
          <p:nvPr/>
        </p:nvSpPr>
        <p:spPr>
          <a:xfrm>
            <a:off x="1124744" y="4572000"/>
            <a:ext cx="4608512" cy="3724096"/>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resource has been developed to allow teachers and children to have a catalogue of saints images and stories to hand. It should be used as a tool to enhance teaching (on special feast days, reading/ listening exercises, Confirmation preparation, slideshows etc.).</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In reading the lives of the saints, we see that the saints each reflect, in a unique way, a special facet or virtue of God Himself. Learning about Catholic saints and their lives can inspire us to reach the summit of perfection that God wills for each of us.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Also included is a shortened version of The Litany of Saints prayer. This can be read as a whole class or school activity.</a:t>
            </a: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187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latin typeface="Arial" panose="020B0604020202020204" pitchFamily="34" charset="0"/>
              <a:cs typeface="Arial" panose="020B0604020202020204" pitchFamily="34" charset="0"/>
            </a:endParaRPr>
          </a:p>
          <a:p>
            <a:endParaRPr lang="en-GB" baseline="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2</a:t>
            </a:fld>
            <a:endParaRPr lang="en-GB"/>
          </a:p>
        </p:txBody>
      </p:sp>
      <p:sp>
        <p:nvSpPr>
          <p:cNvPr id="6" name="Rectangle 5"/>
          <p:cNvSpPr/>
          <p:nvPr/>
        </p:nvSpPr>
        <p:spPr>
          <a:xfrm>
            <a:off x="1124744" y="4572000"/>
            <a:ext cx="4608512" cy="3754874"/>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In reading the lives of the saints, we see that the saints each reflect, in a unique way, a special facet or virtue of God Himself. Learning about Catholic saints and their lives can inspire us to reach the summit of perfection that God wills for each of us.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This resource has been developed to allow teachers and children to have a catalogue of saints images and stories to hand. It should be used as a tool to enhance teaching (on special feast days, reading/ listening exercises, Confirmation preparation, slideshow s etc.)</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187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latin typeface="Arial" panose="020B0604020202020204" pitchFamily="34" charset="0"/>
              <a:cs typeface="Arial" panose="020B0604020202020204" pitchFamily="34" charset="0"/>
            </a:endParaRPr>
          </a:p>
          <a:p>
            <a:endParaRPr lang="en-GB" baseline="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3</a:t>
            </a:fld>
            <a:endParaRPr lang="en-GB"/>
          </a:p>
        </p:txBody>
      </p:sp>
      <p:sp>
        <p:nvSpPr>
          <p:cNvPr id="6" name="Rectangle 5"/>
          <p:cNvSpPr/>
          <p:nvPr/>
        </p:nvSpPr>
        <p:spPr>
          <a:xfrm>
            <a:off x="1124744" y="4572000"/>
            <a:ext cx="4608512" cy="3754874"/>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In reading the lives of the saints, we see that the saints each reflect, in a unique way, a special facet or virtue of God Himself. Learning about Catholic saints and their lives can inspire us to reach the summit of perfection that God wills for each of us.</a:t>
            </a:r>
          </a:p>
          <a:p>
            <a:endParaRPr lang="en-GB" sz="14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This resource has been developed to allow teachers and children to have a catalogue of saints images and stories to hand. It should be used as a tool to enhance teaching (on special feast days, reading/ listening exercises, Confirmation preparation, slideshow s etc.)</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187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A37733-A91E-4EA7-9AE6-760D3F9A678D}" type="slidenum">
              <a:rPr lang="en-GB" smtClean="0"/>
              <a:t>8</a:t>
            </a:fld>
            <a:endParaRPr lang="en-GB"/>
          </a:p>
        </p:txBody>
      </p:sp>
    </p:spTree>
    <p:extLst>
      <p:ext uri="{BB962C8B-B14F-4D97-AF65-F5344CB8AC3E}">
        <p14:creationId xmlns:p14="http://schemas.microsoft.com/office/powerpoint/2010/main" val="3613706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A37733-A91E-4EA7-9AE6-760D3F9A678D}" type="slidenum">
              <a:rPr lang="en-GB" smtClean="0"/>
              <a:t>9</a:t>
            </a:fld>
            <a:endParaRPr lang="en-GB"/>
          </a:p>
        </p:txBody>
      </p:sp>
    </p:spTree>
    <p:extLst>
      <p:ext uri="{BB962C8B-B14F-4D97-AF65-F5344CB8AC3E}">
        <p14:creationId xmlns:p14="http://schemas.microsoft.com/office/powerpoint/2010/main" val="3613706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A37733-A91E-4EA7-9AE6-760D3F9A678D}" type="slidenum">
              <a:rPr lang="en-GB" smtClean="0"/>
              <a:t>10</a:t>
            </a:fld>
            <a:endParaRPr lang="en-GB"/>
          </a:p>
        </p:txBody>
      </p:sp>
    </p:spTree>
    <p:extLst>
      <p:ext uri="{BB962C8B-B14F-4D97-AF65-F5344CB8AC3E}">
        <p14:creationId xmlns:p14="http://schemas.microsoft.com/office/powerpoint/2010/main" val="3613706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A37733-A91E-4EA7-9AE6-760D3F9A678D}" type="slidenum">
              <a:rPr lang="en-GB" smtClean="0"/>
              <a:t>12</a:t>
            </a:fld>
            <a:endParaRPr lang="en-GB"/>
          </a:p>
        </p:txBody>
      </p:sp>
    </p:spTree>
    <p:extLst>
      <p:ext uri="{BB962C8B-B14F-4D97-AF65-F5344CB8AC3E}">
        <p14:creationId xmlns:p14="http://schemas.microsoft.com/office/powerpoint/2010/main" val="3116858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A37733-A91E-4EA7-9AE6-760D3F9A678D}" type="slidenum">
              <a:rPr lang="en-GB" smtClean="0"/>
              <a:t>45</a:t>
            </a:fld>
            <a:endParaRPr lang="en-GB"/>
          </a:p>
        </p:txBody>
      </p:sp>
    </p:spTree>
    <p:extLst>
      <p:ext uri="{BB962C8B-B14F-4D97-AF65-F5344CB8AC3E}">
        <p14:creationId xmlns:p14="http://schemas.microsoft.com/office/powerpoint/2010/main" val="2497787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BA37733-A91E-4EA7-9AE6-760D3F9A678D}" type="slidenum">
              <a:rPr lang="en-GB" smtClean="0"/>
              <a:t>47</a:t>
            </a:fld>
            <a:endParaRPr lang="en-GB"/>
          </a:p>
        </p:txBody>
      </p:sp>
    </p:spTree>
    <p:extLst>
      <p:ext uri="{BB962C8B-B14F-4D97-AF65-F5344CB8AC3E}">
        <p14:creationId xmlns:p14="http://schemas.microsoft.com/office/powerpoint/2010/main" val="2001204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5740215-EFD7-4D7A-A3BD-CA4A16B5F86E}" type="datetimeFigureOut">
              <a:rPr lang="en-GB" smtClean="0"/>
              <a:t>04/07/2017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A18A0-87D3-4A5F-A8E3-0C6AF542357A}" type="slidenum">
              <a:rPr lang="en-GB" smtClean="0"/>
              <a:t>‹#›</a:t>
            </a:fld>
            <a:endParaRPr lang="en-GB"/>
          </a:p>
        </p:txBody>
      </p:sp>
    </p:spTree>
    <p:extLst>
      <p:ext uri="{BB962C8B-B14F-4D97-AF65-F5344CB8AC3E}">
        <p14:creationId xmlns:p14="http://schemas.microsoft.com/office/powerpoint/2010/main" val="2628417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740215-EFD7-4D7A-A3BD-CA4A16B5F86E}" type="datetimeFigureOut">
              <a:rPr lang="en-GB" smtClean="0"/>
              <a:t>04/07/2017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A18A0-87D3-4A5F-A8E3-0C6AF542357A}" type="slidenum">
              <a:rPr lang="en-GB" smtClean="0"/>
              <a:t>‹#›</a:t>
            </a:fld>
            <a:endParaRPr lang="en-GB"/>
          </a:p>
        </p:txBody>
      </p:sp>
    </p:spTree>
    <p:extLst>
      <p:ext uri="{BB962C8B-B14F-4D97-AF65-F5344CB8AC3E}">
        <p14:creationId xmlns:p14="http://schemas.microsoft.com/office/powerpoint/2010/main" val="599724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740215-EFD7-4D7A-A3BD-CA4A16B5F86E}" type="datetimeFigureOut">
              <a:rPr lang="en-GB" smtClean="0"/>
              <a:t>04/07/2017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A18A0-87D3-4A5F-A8E3-0C6AF542357A}" type="slidenum">
              <a:rPr lang="en-GB" smtClean="0"/>
              <a:t>‹#›</a:t>
            </a:fld>
            <a:endParaRPr lang="en-GB"/>
          </a:p>
        </p:txBody>
      </p:sp>
    </p:spTree>
    <p:extLst>
      <p:ext uri="{BB962C8B-B14F-4D97-AF65-F5344CB8AC3E}">
        <p14:creationId xmlns:p14="http://schemas.microsoft.com/office/powerpoint/2010/main" val="696864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740215-EFD7-4D7A-A3BD-CA4A16B5F86E}" type="datetimeFigureOut">
              <a:rPr lang="en-GB" smtClean="0"/>
              <a:t>04/07/2017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A18A0-87D3-4A5F-A8E3-0C6AF542357A}" type="slidenum">
              <a:rPr lang="en-GB" smtClean="0"/>
              <a:t>‹#›</a:t>
            </a:fld>
            <a:endParaRPr lang="en-GB"/>
          </a:p>
        </p:txBody>
      </p:sp>
    </p:spTree>
    <p:extLst>
      <p:ext uri="{BB962C8B-B14F-4D97-AF65-F5344CB8AC3E}">
        <p14:creationId xmlns:p14="http://schemas.microsoft.com/office/powerpoint/2010/main" val="250707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40215-EFD7-4D7A-A3BD-CA4A16B5F86E}" type="datetimeFigureOut">
              <a:rPr lang="en-GB" smtClean="0"/>
              <a:t>04/07/2017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A18A0-87D3-4A5F-A8E3-0C6AF542357A}" type="slidenum">
              <a:rPr lang="en-GB" smtClean="0"/>
              <a:t>‹#›</a:t>
            </a:fld>
            <a:endParaRPr lang="en-GB"/>
          </a:p>
        </p:txBody>
      </p:sp>
    </p:spTree>
    <p:extLst>
      <p:ext uri="{BB962C8B-B14F-4D97-AF65-F5344CB8AC3E}">
        <p14:creationId xmlns:p14="http://schemas.microsoft.com/office/powerpoint/2010/main" val="305702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740215-EFD7-4D7A-A3BD-CA4A16B5F86E}" type="datetimeFigureOut">
              <a:rPr lang="en-GB" smtClean="0"/>
              <a:t>04/07/2017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0A18A0-87D3-4A5F-A8E3-0C6AF542357A}" type="slidenum">
              <a:rPr lang="en-GB" smtClean="0"/>
              <a:t>‹#›</a:t>
            </a:fld>
            <a:endParaRPr lang="en-GB"/>
          </a:p>
        </p:txBody>
      </p:sp>
    </p:spTree>
    <p:extLst>
      <p:ext uri="{BB962C8B-B14F-4D97-AF65-F5344CB8AC3E}">
        <p14:creationId xmlns:p14="http://schemas.microsoft.com/office/powerpoint/2010/main" val="286183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5740215-EFD7-4D7A-A3BD-CA4A16B5F86E}" type="datetimeFigureOut">
              <a:rPr lang="en-GB" smtClean="0"/>
              <a:t>04/07/2017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0A18A0-87D3-4A5F-A8E3-0C6AF542357A}" type="slidenum">
              <a:rPr lang="en-GB" smtClean="0"/>
              <a:t>‹#›</a:t>
            </a:fld>
            <a:endParaRPr lang="en-GB"/>
          </a:p>
        </p:txBody>
      </p:sp>
    </p:spTree>
    <p:extLst>
      <p:ext uri="{BB962C8B-B14F-4D97-AF65-F5344CB8AC3E}">
        <p14:creationId xmlns:p14="http://schemas.microsoft.com/office/powerpoint/2010/main" val="3401394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740215-EFD7-4D7A-A3BD-CA4A16B5F86E}" type="datetimeFigureOut">
              <a:rPr lang="en-GB" smtClean="0"/>
              <a:t>04/07/2017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0A18A0-87D3-4A5F-A8E3-0C6AF542357A}" type="slidenum">
              <a:rPr lang="en-GB" smtClean="0"/>
              <a:t>‹#›</a:t>
            </a:fld>
            <a:endParaRPr lang="en-GB"/>
          </a:p>
        </p:txBody>
      </p:sp>
    </p:spTree>
    <p:extLst>
      <p:ext uri="{BB962C8B-B14F-4D97-AF65-F5344CB8AC3E}">
        <p14:creationId xmlns:p14="http://schemas.microsoft.com/office/powerpoint/2010/main" val="2287691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40215-EFD7-4D7A-A3BD-CA4A16B5F86E}" type="datetimeFigureOut">
              <a:rPr lang="en-GB" smtClean="0"/>
              <a:t>04/07/2017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0A18A0-87D3-4A5F-A8E3-0C6AF542357A}" type="slidenum">
              <a:rPr lang="en-GB" smtClean="0"/>
              <a:t>‹#›</a:t>
            </a:fld>
            <a:endParaRPr lang="en-GB"/>
          </a:p>
        </p:txBody>
      </p:sp>
    </p:spTree>
    <p:extLst>
      <p:ext uri="{BB962C8B-B14F-4D97-AF65-F5344CB8AC3E}">
        <p14:creationId xmlns:p14="http://schemas.microsoft.com/office/powerpoint/2010/main" val="3947018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40215-EFD7-4D7A-A3BD-CA4A16B5F86E}" type="datetimeFigureOut">
              <a:rPr lang="en-GB" smtClean="0"/>
              <a:t>04/07/2017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0A18A0-87D3-4A5F-A8E3-0C6AF542357A}" type="slidenum">
              <a:rPr lang="en-GB" smtClean="0"/>
              <a:t>‹#›</a:t>
            </a:fld>
            <a:endParaRPr lang="en-GB"/>
          </a:p>
        </p:txBody>
      </p:sp>
    </p:spTree>
    <p:extLst>
      <p:ext uri="{BB962C8B-B14F-4D97-AF65-F5344CB8AC3E}">
        <p14:creationId xmlns:p14="http://schemas.microsoft.com/office/powerpoint/2010/main" val="3371941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740215-EFD7-4D7A-A3BD-CA4A16B5F86E}" type="datetimeFigureOut">
              <a:rPr lang="en-GB" smtClean="0"/>
              <a:t>04/07/2017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0A18A0-87D3-4A5F-A8E3-0C6AF542357A}" type="slidenum">
              <a:rPr lang="en-GB" smtClean="0"/>
              <a:t>‹#›</a:t>
            </a:fld>
            <a:endParaRPr lang="en-GB"/>
          </a:p>
        </p:txBody>
      </p:sp>
    </p:spTree>
    <p:extLst>
      <p:ext uri="{BB962C8B-B14F-4D97-AF65-F5344CB8AC3E}">
        <p14:creationId xmlns:p14="http://schemas.microsoft.com/office/powerpoint/2010/main" val="916104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40215-EFD7-4D7A-A3BD-CA4A16B5F86E}" type="datetimeFigureOut">
              <a:rPr lang="en-GB" smtClean="0"/>
              <a:t>04/07/2017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A18A0-87D3-4A5F-A8E3-0C6AF542357A}" type="slidenum">
              <a:rPr lang="en-GB" smtClean="0"/>
              <a:t>‹#›</a:t>
            </a:fld>
            <a:endParaRPr lang="en-GB"/>
          </a:p>
        </p:txBody>
      </p:sp>
    </p:spTree>
    <p:extLst>
      <p:ext uri="{BB962C8B-B14F-4D97-AF65-F5344CB8AC3E}">
        <p14:creationId xmlns:p14="http://schemas.microsoft.com/office/powerpoint/2010/main" val="3069204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www.loyolapress.com/saints-stories-for-kids.htm?cId=115673" TargetMode="External"/><Relationship Id="rId2" Type="http://schemas.openxmlformats.org/officeDocument/2006/relationships/hyperlink" Target="http://www.holyspiritinteractive.net/kids/saints/default.asp" TargetMode="External"/><Relationship Id="rId1" Type="http://schemas.openxmlformats.org/officeDocument/2006/relationships/slideLayout" Target="../slideLayouts/slideLayout2.xml"/><Relationship Id="rId4" Type="http://schemas.openxmlformats.org/officeDocument/2006/relationships/hyperlink" Target="http://www.roman-catholic-saints.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95736" y="1375250"/>
            <a:ext cx="4824536" cy="2400657"/>
          </a:xfrm>
          <a:prstGeom prst="rect">
            <a:avLst/>
          </a:prstGeom>
          <a:noFill/>
        </p:spPr>
        <p:txBody>
          <a:bodyPr wrap="square" rtlCol="0">
            <a:spAutoFit/>
          </a:bodyPr>
          <a:lstStyle/>
          <a:p>
            <a:pPr algn="ctr"/>
            <a:endParaRPr lang="en-GB" sz="3000" dirty="0"/>
          </a:p>
          <a:p>
            <a:pPr algn="ctr"/>
            <a:endParaRPr lang="en-GB" sz="3000" dirty="0"/>
          </a:p>
          <a:p>
            <a:pPr algn="ctr"/>
            <a:endParaRPr lang="en-GB" sz="3000" dirty="0"/>
          </a:p>
          <a:p>
            <a:pPr algn="ctr"/>
            <a:endParaRPr lang="en-GB" sz="3000" dirty="0"/>
          </a:p>
          <a:p>
            <a:pPr algn="ctr"/>
            <a:r>
              <a:rPr lang="en-GB" sz="3000" dirty="0"/>
              <a:t>Teachers’ Resource</a:t>
            </a:r>
          </a:p>
        </p:txBody>
      </p:sp>
      <p:sp>
        <p:nvSpPr>
          <p:cNvPr id="2" name="Title 1"/>
          <p:cNvSpPr>
            <a:spLocks noGrp="1"/>
          </p:cNvSpPr>
          <p:nvPr>
            <p:ph type="title"/>
          </p:nvPr>
        </p:nvSpPr>
        <p:spPr>
          <a:xfrm>
            <a:off x="2555776" y="1825580"/>
            <a:ext cx="3996444" cy="1143000"/>
          </a:xfrm>
        </p:spPr>
        <p:txBody>
          <a:bodyPr>
            <a:normAutofit/>
          </a:bodyPr>
          <a:lstStyle/>
          <a:p>
            <a:r>
              <a:rPr lang="en-GB" sz="5000" dirty="0">
                <a:solidFill>
                  <a:schemeClr val="accent1">
                    <a:lumMod val="75000"/>
                  </a:schemeClr>
                </a:solidFill>
              </a:rPr>
              <a:t>Saints</a:t>
            </a:r>
          </a:p>
        </p:txBody>
      </p:sp>
    </p:spTree>
    <p:extLst>
      <p:ext uri="{BB962C8B-B14F-4D97-AF65-F5344CB8AC3E}">
        <p14:creationId xmlns:p14="http://schemas.microsoft.com/office/powerpoint/2010/main" val="3030147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302039"/>
            <a:ext cx="5184576" cy="6694140"/>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Anne was the mother of the Blessed Virgin Mary and the grandmother of Jesus Christ.</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She and her husband, Joachim, were very devoted to God. They lived in Nazareth The had no children and that was believed to be a punishment of God among the Jews. They prayed to God and begged Him to give them a child. She promised to give her child to God’s service.</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Their prayers were heard even though Anne was already too old to have children. A daughter was born to Anne, and she called her Mary. Anne offered her child to God at a very early age.</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Mary spent some years helping in the temple. When she returned to Nazareth the Archangel Gabriel appeared to her and told her that she would be the Mother of the Son of God.</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St Anne’s name means ‘grace’. God gave her special graces, and the greatest was that she was the mother of the Mother of God. St Anne is the patron saint of mothers and of children. Her prayers Jesus and Mary are powerful.</a:t>
            </a:r>
          </a:p>
          <a:p>
            <a:pPr algn="just"/>
            <a:r>
              <a:rPr lang="en-GB" sz="1500" dirty="0">
                <a:latin typeface="Arial" panose="020B0604020202020204" pitchFamily="34" charset="0"/>
                <a:cs typeface="Arial" panose="020B0604020202020204" pitchFamily="34" charset="0"/>
              </a:rPr>
              <a:t> </a:t>
            </a:r>
          </a:p>
          <a:p>
            <a:pPr algn="just"/>
            <a:endParaRPr lang="en-GB" sz="1400" dirty="0">
              <a:latin typeface="Arial" panose="020B0604020202020204" pitchFamily="34" charset="0"/>
              <a:cs typeface="Arial" panose="020B0604020202020204" pitchFamily="34" charset="0"/>
            </a:endParaRPr>
          </a:p>
        </p:txBody>
      </p:sp>
      <p:sp>
        <p:nvSpPr>
          <p:cNvPr id="2" name="Rectangle 1"/>
          <p:cNvSpPr/>
          <p:nvPr/>
        </p:nvSpPr>
        <p:spPr>
          <a:xfrm>
            <a:off x="260392" y="5733256"/>
            <a:ext cx="3168352"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July 26</a:t>
            </a:r>
            <a:r>
              <a:rPr lang="en-GB" sz="1500" b="1" baseline="30000" dirty="0">
                <a:latin typeface="Arial" panose="020B0604020202020204" pitchFamily="34" charset="0"/>
                <a:cs typeface="Arial" panose="020B0604020202020204" pitchFamily="34" charset="0"/>
              </a:rPr>
              <a:t>th</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of Mothers and Children</a:t>
            </a:r>
          </a:p>
        </p:txBody>
      </p:sp>
      <p:sp>
        <p:nvSpPr>
          <p:cNvPr id="5" name="Title 4"/>
          <p:cNvSpPr>
            <a:spLocks noGrp="1"/>
          </p:cNvSpPr>
          <p:nvPr>
            <p:ph type="ctrTitle"/>
          </p:nvPr>
        </p:nvSpPr>
        <p:spPr>
          <a:xfrm>
            <a:off x="548777" y="302039"/>
            <a:ext cx="2646550" cy="764298"/>
          </a:xfrm>
        </p:spPr>
        <p:txBody>
          <a:bodyPr>
            <a:normAutofit/>
          </a:bodyPr>
          <a:lstStyle/>
          <a:p>
            <a:r>
              <a:rPr lang="en-GB" sz="3600" dirty="0">
                <a:latin typeface="Arial" panose="020B0604020202020204" pitchFamily="34" charset="0"/>
                <a:cs typeface="Arial" panose="020B0604020202020204" pitchFamily="34" charset="0"/>
              </a:rPr>
              <a:t>St</a:t>
            </a:r>
            <a:r>
              <a:rPr lang="en-GB" sz="3600" baseline="0" dirty="0">
                <a:latin typeface="Arial" panose="020B0604020202020204" pitchFamily="34" charset="0"/>
                <a:cs typeface="Arial" panose="020B0604020202020204" pitchFamily="34" charset="0"/>
              </a:rPr>
              <a:t> Anne</a:t>
            </a:r>
            <a:endParaRPr lang="en-GB" sz="36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90" y="1268760"/>
            <a:ext cx="2718557" cy="430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512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450176"/>
            <a:ext cx="5184576" cy="6093976"/>
          </a:xfrm>
          <a:prstGeom prst="rect">
            <a:avLst/>
          </a:prstGeom>
          <a:noFill/>
        </p:spPr>
        <p:txBody>
          <a:bodyPr wrap="square" rtlCol="0">
            <a:spAutoFit/>
          </a:bodyPr>
          <a:lstStyle/>
          <a:p>
            <a:pPr algn="just"/>
            <a:r>
              <a:rPr lang="en-GB" sz="1500" dirty="0">
                <a:latin typeface="Arial" panose="020B0604020202020204" pitchFamily="34" charset="0"/>
                <a:cs typeface="Arial" panose="020B0604020202020204" pitchFamily="34" charset="0"/>
              </a:rPr>
              <a:t>Andrew, like his brother Simon Peter, was a fisherman. He became a disciple of the great St John the Baptist, but when John pointed to Jesus and said, "Behold the Lamb of God!" Andrew understood that Jesus was greater. At once he left John to follow the Divine Master. </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Jesus knew that Andrew was walking behind him, and turning back, he asked, "what do you seek?" When Andrew answered that he would like to know where Jesus lived, Our Lord replied, "Come and see." Andrew had been only a little time with Jesus when he realised that this was truly the Messiah. </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From then on, he chose to follow Jesus. Andrew was thus the first disciple of Christ. Next, Andrew brought his brother Simon (St Peter) to Jesus and Jesus received him, too, as His disciple. He promised to make them fishers of men, and this time, they left their nets for good. </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It is believed that after Our Lord ascended into Heaven, St Andrew went to Greece to preach the gospel. He is said to have been put to death on a cross, to which he was tied, not nailed. He lived two days in that state of suffering, still preaching to the people who gathered around their beloved Apostle. Two countries have chosen St Andrew as their patron – Russia and Scotland. </a:t>
            </a:r>
          </a:p>
        </p:txBody>
      </p:sp>
      <p:sp>
        <p:nvSpPr>
          <p:cNvPr id="2" name="Rectangle 1"/>
          <p:cNvSpPr/>
          <p:nvPr/>
        </p:nvSpPr>
        <p:spPr>
          <a:xfrm>
            <a:off x="395536" y="5857665"/>
            <a:ext cx="3168352"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November 30</a:t>
            </a:r>
            <a:r>
              <a:rPr lang="en-GB" sz="1500" b="1" baseline="30000" dirty="0">
                <a:latin typeface="Arial" panose="020B0604020202020204" pitchFamily="34" charset="0"/>
                <a:cs typeface="Arial" panose="020B0604020202020204" pitchFamily="34" charset="0"/>
              </a:rPr>
              <a:t>th</a:t>
            </a:r>
            <a:r>
              <a:rPr lang="en-GB" sz="1500" b="1" dirty="0">
                <a:latin typeface="Arial" panose="020B0604020202020204" pitchFamily="34" charset="0"/>
                <a:cs typeface="Arial" panose="020B0604020202020204" pitchFamily="34" charset="0"/>
              </a:rPr>
              <a:t> </a:t>
            </a:r>
          </a:p>
          <a:p>
            <a:pPr algn="ctr"/>
            <a:endParaRPr lang="en-GB" sz="800"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Fishermen</a:t>
            </a:r>
          </a:p>
        </p:txBody>
      </p:sp>
      <p:sp>
        <p:nvSpPr>
          <p:cNvPr id="5" name="Title 4"/>
          <p:cNvSpPr>
            <a:spLocks noGrp="1"/>
          </p:cNvSpPr>
          <p:nvPr>
            <p:ph type="ctrTitle"/>
          </p:nvPr>
        </p:nvSpPr>
        <p:spPr>
          <a:xfrm>
            <a:off x="179512" y="434098"/>
            <a:ext cx="3600400" cy="648072"/>
          </a:xfrm>
        </p:spPr>
        <p:txBody>
          <a:bodyPr>
            <a:noAutofit/>
          </a:bodyPr>
          <a:lstStyle/>
          <a:p>
            <a:r>
              <a:rPr lang="en-GB" sz="3600" dirty="0">
                <a:latin typeface="Arial" panose="020B0604020202020204" pitchFamily="34" charset="0"/>
                <a:cs typeface="Arial" panose="020B0604020202020204" pitchFamily="34" charset="0"/>
              </a:rPr>
              <a:t>St Andrew</a:t>
            </a:r>
            <a:endParaRPr lang="en-GB" sz="20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241" y="1340768"/>
            <a:ext cx="2794941" cy="4238380"/>
          </a:xfrm>
          <a:prstGeom prst="rect">
            <a:avLst/>
          </a:prstGeom>
        </p:spPr>
      </p:pic>
    </p:spTree>
    <p:extLst>
      <p:ext uri="{BB962C8B-B14F-4D97-AF65-F5344CB8AC3E}">
        <p14:creationId xmlns:p14="http://schemas.microsoft.com/office/powerpoint/2010/main" val="2476918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29B"/>
        </a:solidFill>
        <a:effectLst/>
      </p:bgPr>
    </p:bg>
    <p:spTree>
      <p:nvGrpSpPr>
        <p:cNvPr id="1" name=""/>
        <p:cNvGrpSpPr/>
        <p:nvPr/>
      </p:nvGrpSpPr>
      <p:grpSpPr>
        <a:xfrm>
          <a:off x="0" y="0"/>
          <a:ext cx="0" cy="0"/>
          <a:chOff x="0" y="0"/>
          <a:chExt cx="0" cy="0"/>
        </a:xfrm>
      </p:grpSpPr>
      <p:sp>
        <p:nvSpPr>
          <p:cNvPr id="4" name="TextBox 3"/>
          <p:cNvSpPr txBox="1"/>
          <p:nvPr/>
        </p:nvSpPr>
        <p:spPr>
          <a:xfrm>
            <a:off x="3775405" y="687019"/>
            <a:ext cx="5184576" cy="5509200"/>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We only know Scripture tells us about St Barnabas. Luke says he was “A good man, filled with the Holy Spirit and faith.” No one could ask for a better recommendation! The saint was born at Cyprus, a Jew of the tribe of Levi. His given name was Joseph, but the apostles called him Barnabas.  He sold his property and donated all his money to the apostles for the poor.</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Later the apostles sent him to care for the fledgling church at Antioch. He brought Paul from Tarsus to help him, and the community flourished under their leadership.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Twice Barnabas and Paul travelled to Jerusalem on behalf of the church at Antioch. He also accompanied Paul on his first missionary journey that began in Cyprus and circuited through Asia. Then Barnabas returned to Cyprus and evangelized the island.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Early Christians attributed an epistle to Barnabas, but modern scholars say he probably did not write it. Legend also says he died at Salamis in 61.</a:t>
            </a:r>
          </a:p>
        </p:txBody>
      </p:sp>
      <p:sp>
        <p:nvSpPr>
          <p:cNvPr id="2" name="Rectangle 1"/>
          <p:cNvSpPr/>
          <p:nvPr/>
        </p:nvSpPr>
        <p:spPr>
          <a:xfrm>
            <a:off x="395536" y="5733256"/>
            <a:ext cx="3168352"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June 11</a:t>
            </a:r>
            <a:r>
              <a:rPr lang="en-GB" sz="1500" b="1" baseline="30000" dirty="0">
                <a:latin typeface="Arial" panose="020B0604020202020204" pitchFamily="34" charset="0"/>
                <a:cs typeface="Arial" panose="020B0604020202020204" pitchFamily="34" charset="0"/>
              </a:rPr>
              <a:t>th</a:t>
            </a:r>
            <a:r>
              <a:rPr lang="en-GB" sz="1500" b="1" dirty="0">
                <a:latin typeface="Arial" panose="020B0604020202020204" pitchFamily="34" charset="0"/>
                <a:cs typeface="Arial" panose="020B0604020202020204" pitchFamily="34" charset="0"/>
              </a:rPr>
              <a:t> </a:t>
            </a:r>
          </a:p>
          <a:p>
            <a:pPr algn="ctr"/>
            <a:endParaRPr lang="en-GB" sz="800"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Cyprus</a:t>
            </a:r>
          </a:p>
        </p:txBody>
      </p:sp>
      <p:sp>
        <p:nvSpPr>
          <p:cNvPr id="5" name="Title 4"/>
          <p:cNvSpPr>
            <a:spLocks noGrp="1"/>
          </p:cNvSpPr>
          <p:nvPr>
            <p:ph type="ctrTitle"/>
          </p:nvPr>
        </p:nvSpPr>
        <p:spPr>
          <a:xfrm>
            <a:off x="179512" y="548680"/>
            <a:ext cx="3600400" cy="648072"/>
          </a:xfrm>
        </p:spPr>
        <p:txBody>
          <a:bodyPr>
            <a:noAutofit/>
          </a:bodyPr>
          <a:lstStyle/>
          <a:p>
            <a:r>
              <a:rPr lang="en-GB" sz="3600" dirty="0">
                <a:latin typeface="Arial" panose="020B0604020202020204" pitchFamily="34" charset="0"/>
                <a:cs typeface="Arial" panose="020B0604020202020204" pitchFamily="34" charset="0"/>
              </a:rPr>
              <a:t>St Barnabas</a:t>
            </a:r>
            <a:endParaRPr lang="en-GB" sz="20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80" y="1527918"/>
            <a:ext cx="2970064" cy="382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125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334822"/>
            <a:ext cx="5184576" cy="6201698"/>
          </a:xfrm>
          <a:prstGeom prst="rect">
            <a:avLst/>
          </a:prstGeom>
          <a:noFill/>
        </p:spPr>
        <p:txBody>
          <a:bodyPr wrap="square" rtlCol="0">
            <a:spAutoFit/>
          </a:bodyPr>
          <a:lstStyle/>
          <a:p>
            <a:pPr algn="just"/>
            <a:endParaRPr lang="en-GB" sz="15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As a slave who was given his freedom, Benedict, also known as Benedict the Moor, devoted his life to God. Born near Messina, Italy, in 1526, he became a hermit and later superior of a community of hermits.</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When the community was disbanded, Benedict became a Franciscan lay brother at Saint Mary’s Convent in Palermo.</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At first he served as the cook, and later he was appointed superior. But preferring a life of service, he asked to be relieved of such responsibilities and became the cook again.</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Benedict had a reputation for holiness, miracles, and generosity. He was also a skilful counsellor, and many people sought his help. He died in 1589 and is the patron saint of African Americans.</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Refusing to allow his humble origins to keep him from his life’s goal, Benedict pursued God’s love and was richly rewarded. And the sting of slavery was turned into the glorious freedom of the children of God.</a:t>
            </a:r>
          </a:p>
          <a:p>
            <a:pPr algn="just"/>
            <a:endParaRPr lang="en-GB" sz="1400" dirty="0">
              <a:latin typeface="Arial" panose="020B0604020202020204" pitchFamily="34" charset="0"/>
              <a:cs typeface="Arial" panose="020B0604020202020204" pitchFamily="34" charset="0"/>
            </a:endParaRPr>
          </a:p>
        </p:txBody>
      </p:sp>
      <p:sp>
        <p:nvSpPr>
          <p:cNvPr id="2" name="Rectangle 1"/>
          <p:cNvSpPr/>
          <p:nvPr/>
        </p:nvSpPr>
        <p:spPr>
          <a:xfrm>
            <a:off x="425845" y="5589240"/>
            <a:ext cx="3078597"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April 4</a:t>
            </a:r>
            <a:r>
              <a:rPr lang="en-GB" sz="1500" b="1" baseline="30000" dirty="0">
                <a:latin typeface="Arial" panose="020B0604020202020204" pitchFamily="34" charset="0"/>
                <a:cs typeface="Arial" panose="020B0604020202020204" pitchFamily="34" charset="0"/>
              </a:rPr>
              <a:t>th</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African Americans</a:t>
            </a:r>
          </a:p>
        </p:txBody>
      </p:sp>
      <p:sp>
        <p:nvSpPr>
          <p:cNvPr id="5" name="Title 4"/>
          <p:cNvSpPr>
            <a:spLocks noGrp="1"/>
          </p:cNvSpPr>
          <p:nvPr>
            <p:ph type="ctrTitle"/>
          </p:nvPr>
        </p:nvSpPr>
        <p:spPr>
          <a:xfrm>
            <a:off x="269267" y="620688"/>
            <a:ext cx="3384376" cy="648072"/>
          </a:xfrm>
        </p:spPr>
        <p:txBody>
          <a:bodyPr>
            <a:normAutofit fontScale="90000"/>
          </a:bodyPr>
          <a:lstStyle/>
          <a:p>
            <a:r>
              <a:rPr lang="en-GB" sz="4000" dirty="0">
                <a:latin typeface="Arial" panose="020B0604020202020204" pitchFamily="34" charset="0"/>
                <a:cs typeface="Arial" panose="020B0604020202020204" pitchFamily="34" charset="0"/>
              </a:rPr>
              <a:t>St</a:t>
            </a:r>
            <a:r>
              <a:rPr lang="en-GB" sz="4000" baseline="0" dirty="0">
                <a:latin typeface="Arial" panose="020B0604020202020204" pitchFamily="34" charset="0"/>
                <a:cs typeface="Arial" panose="020B0604020202020204" pitchFamily="34" charset="0"/>
              </a:rPr>
              <a:t> Benedict</a:t>
            </a:r>
            <a:br>
              <a:rPr lang="en-GB" sz="4000" baseline="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the Moor</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291" y="1516795"/>
            <a:ext cx="2959706" cy="3837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90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1461" y="164853"/>
            <a:ext cx="5184576" cy="6694140"/>
          </a:xfrm>
          <a:prstGeom prst="rect">
            <a:avLst/>
          </a:prstGeom>
          <a:noFill/>
        </p:spPr>
        <p:txBody>
          <a:bodyPr wrap="square" rtlCol="0">
            <a:spAutoFit/>
          </a:bodyPr>
          <a:lstStyle/>
          <a:p>
            <a:pPr algn="just"/>
            <a:endParaRPr lang="en-GB" sz="15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Benedict was born in </a:t>
            </a:r>
            <a:r>
              <a:rPr lang="en-GB" sz="1600" dirty="0" err="1">
                <a:latin typeface="Arial" panose="020B0604020202020204" pitchFamily="34" charset="0"/>
                <a:cs typeface="Arial" panose="020B0604020202020204" pitchFamily="34" charset="0"/>
              </a:rPr>
              <a:t>Nurcia</a:t>
            </a:r>
            <a:r>
              <a:rPr lang="en-GB" sz="1600" dirty="0">
                <a:latin typeface="Arial" panose="020B0604020202020204" pitchFamily="34" charset="0"/>
                <a:cs typeface="Arial" panose="020B0604020202020204" pitchFamily="34" charset="0"/>
              </a:rPr>
              <a:t> in the year 480AD to a noble family of Rome. He went to a town called </a:t>
            </a:r>
            <a:r>
              <a:rPr lang="en-GB" sz="1600" dirty="0" err="1">
                <a:latin typeface="Arial" panose="020B0604020202020204" pitchFamily="34" charset="0"/>
                <a:cs typeface="Arial" panose="020B0604020202020204" pitchFamily="34" charset="0"/>
              </a:rPr>
              <a:t>Subiaco</a:t>
            </a:r>
            <a:r>
              <a:rPr lang="en-GB" sz="1600" dirty="0">
                <a:latin typeface="Arial" panose="020B0604020202020204" pitchFamily="34" charset="0"/>
                <a:cs typeface="Arial" panose="020B0604020202020204" pitchFamily="34" charset="0"/>
              </a:rPr>
              <a:t>, set on a mountain forty miles from Rome. There he lived in a cave in the side of a cliff for three years. Sometimes a raven brought him food.</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People heard about this holy man. Soon, more than a hundred and forty monks were living with him in a monastery at </a:t>
            </a:r>
            <a:r>
              <a:rPr lang="en-GB" sz="1600" dirty="0" err="1">
                <a:latin typeface="Arial" panose="020B0604020202020204" pitchFamily="34" charset="0"/>
                <a:cs typeface="Arial" panose="020B0604020202020204" pitchFamily="34" charset="0"/>
              </a:rPr>
              <a:t>Subiaco</a:t>
            </a:r>
            <a:r>
              <a:rPr lang="en-GB" sz="1600" dirty="0">
                <a:latin typeface="Arial" panose="020B0604020202020204" pitchFamily="34" charset="0"/>
                <a:cs typeface="Arial" panose="020B0604020202020204" pitchFamily="34" charset="0"/>
              </a:rPr>
              <a:t>. They were busy every day praying, clearing the land, planting crops, teaching school, feeding the poor. </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Benedict’s motto was: “</a:t>
            </a:r>
            <a:r>
              <a:rPr lang="en-GB" sz="1600" i="1" dirty="0">
                <a:latin typeface="Arial" panose="020B0604020202020204" pitchFamily="34" charset="0"/>
                <a:cs typeface="Arial" panose="020B0604020202020204" pitchFamily="34" charset="0"/>
              </a:rPr>
              <a:t>Pray and work</a:t>
            </a:r>
            <a:r>
              <a:rPr lang="en-GB" sz="1600" dirty="0">
                <a:latin typeface="Arial" panose="020B0604020202020204" pitchFamily="34" charset="0"/>
                <a:cs typeface="Arial" panose="020B0604020202020204" pitchFamily="34" charset="0"/>
              </a:rPr>
              <a:t>.”</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Benedict and his monks built a large monastery on Monte </a:t>
            </a:r>
            <a:r>
              <a:rPr lang="en-GB" sz="1600" dirty="0" err="1">
                <a:latin typeface="Arial" panose="020B0604020202020204" pitchFamily="34" charset="0"/>
                <a:cs typeface="Arial" panose="020B0604020202020204" pitchFamily="34" charset="0"/>
              </a:rPr>
              <a:t>Cassino</a:t>
            </a:r>
            <a:r>
              <a:rPr lang="en-GB" sz="1600" dirty="0">
                <a:latin typeface="Arial" panose="020B0604020202020204" pitchFamily="34" charset="0"/>
                <a:cs typeface="Arial" panose="020B0604020202020204" pitchFamily="34" charset="0"/>
              </a:rPr>
              <a:t> in Italy on the top of a mountain. It became the home of thousands of monks. Later, they went out to teach all through Europe. They were called Benedictines. Today they have monasteries throughout the world.</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Benedict died near the altar where he received the Blessed Sacrament, while his monks held up his arms in prayer.</a:t>
            </a:r>
          </a:p>
          <a:p>
            <a:pPr algn="just"/>
            <a:endParaRPr lang="en-GB" sz="1600" dirty="0">
              <a:latin typeface="Arial" panose="020B0604020202020204" pitchFamily="34" charset="0"/>
              <a:cs typeface="Arial" panose="020B0604020202020204" pitchFamily="34" charset="0"/>
            </a:endParaRPr>
          </a:p>
          <a:p>
            <a:pPr algn="just"/>
            <a:endParaRPr lang="en-GB" sz="1400" dirty="0">
              <a:latin typeface="Arial" panose="020B0604020202020204" pitchFamily="34" charset="0"/>
              <a:cs typeface="Arial" panose="020B0604020202020204" pitchFamily="34" charset="0"/>
            </a:endParaRPr>
          </a:p>
        </p:txBody>
      </p:sp>
      <p:sp>
        <p:nvSpPr>
          <p:cNvPr id="2" name="Rectangle 1"/>
          <p:cNvSpPr/>
          <p:nvPr/>
        </p:nvSpPr>
        <p:spPr>
          <a:xfrm>
            <a:off x="425845" y="5589240"/>
            <a:ext cx="3078597"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July 11</a:t>
            </a:r>
            <a:r>
              <a:rPr lang="en-GB" sz="1500" b="1" baseline="30000" dirty="0">
                <a:latin typeface="Arial" panose="020B0604020202020204" pitchFamily="34" charset="0"/>
                <a:cs typeface="Arial" panose="020B0604020202020204" pitchFamily="34" charset="0"/>
              </a:rPr>
              <a:t>th</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Students</a:t>
            </a:r>
          </a:p>
        </p:txBody>
      </p:sp>
      <p:sp>
        <p:nvSpPr>
          <p:cNvPr id="5" name="Title 4"/>
          <p:cNvSpPr>
            <a:spLocks noGrp="1"/>
          </p:cNvSpPr>
          <p:nvPr>
            <p:ph type="ctrTitle"/>
          </p:nvPr>
        </p:nvSpPr>
        <p:spPr>
          <a:xfrm>
            <a:off x="269267" y="620688"/>
            <a:ext cx="3384376" cy="648072"/>
          </a:xfrm>
        </p:spPr>
        <p:txBody>
          <a:bodyPr>
            <a:normAutofit fontScale="90000"/>
          </a:bodyPr>
          <a:lstStyle/>
          <a:p>
            <a:r>
              <a:rPr lang="en-GB" sz="4000" dirty="0">
                <a:latin typeface="Arial" panose="020B0604020202020204" pitchFamily="34" charset="0"/>
                <a:cs typeface="Arial" panose="020B0604020202020204" pitchFamily="34" charset="0"/>
              </a:rPr>
              <a:t>St</a:t>
            </a:r>
            <a:r>
              <a:rPr lang="en-GB" sz="4000" baseline="0" dirty="0">
                <a:latin typeface="Arial" panose="020B0604020202020204" pitchFamily="34" charset="0"/>
                <a:cs typeface="Arial" panose="020B0604020202020204" pitchFamily="34" charset="0"/>
              </a:rPr>
              <a:t> Benedict</a:t>
            </a:r>
            <a:br>
              <a:rPr lang="en-GB" sz="4000" baseline="0" dirty="0">
                <a:latin typeface="Arial" panose="020B0604020202020204" pitchFamily="34" charset="0"/>
                <a:cs typeface="Arial" panose="020B0604020202020204" pitchFamily="34" charset="0"/>
              </a:rPr>
            </a:br>
            <a:r>
              <a:rPr lang="en-GB" sz="2200" baseline="0" dirty="0">
                <a:latin typeface="Arial" panose="020B0604020202020204" pitchFamily="34" charset="0"/>
                <a:cs typeface="Arial" panose="020B0604020202020204" pitchFamily="34" charset="0"/>
              </a:rPr>
              <a:t>of </a:t>
            </a:r>
            <a:r>
              <a:rPr lang="en-GB" sz="2200" baseline="0" dirty="0" err="1">
                <a:latin typeface="Arial" panose="020B0604020202020204" pitchFamily="34" charset="0"/>
                <a:cs typeface="Arial" panose="020B0604020202020204" pitchFamily="34" charset="0"/>
              </a:rPr>
              <a:t>Nurcia</a:t>
            </a:r>
            <a:endParaRPr lang="en-GB" sz="22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618" y="1630735"/>
            <a:ext cx="230505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124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188640"/>
            <a:ext cx="5184576" cy="6786473"/>
          </a:xfrm>
          <a:prstGeom prst="rect">
            <a:avLst/>
          </a:prstGeom>
          <a:noFill/>
        </p:spPr>
        <p:txBody>
          <a:bodyPr wrap="square" rtlCol="0">
            <a:spAutoFit/>
          </a:bodyPr>
          <a:lstStyle/>
          <a:p>
            <a:pPr algn="just"/>
            <a:r>
              <a:rPr lang="en-GB" sz="1500" dirty="0">
                <a:latin typeface="Arial" panose="020B0604020202020204" pitchFamily="34" charset="0"/>
                <a:cs typeface="Arial" panose="020B0604020202020204" pitchFamily="34" charset="0"/>
              </a:rPr>
              <a:t>St. Bernadette was born in Lourdes, France on January 7, 1844. Her parents were very poor and she was the first of nine children. </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When she was fourteen, Bernadette was sent with her younger sister and a friend to gather firewood, when a very beautiful lady appeared to her above a rose bush in a grotto. The woman wore blue and white and smiled at Bernadette before making the sign of the cross with a rosary of ivory and gold. Bernadette fell to her knees, took out her own rosary and began to pray. </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Bernadette said "the vision" asked her to return to the grotto each day for a fortnight. With each visit, Bernadette saw the Virgin Mary and the period of daily visions became known as holy fortnight.</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Her parents were embarrassed and attempted to stop her visiting the grotto, but were unable to do so. Our Lady told Bernadette "to drink of the water of the spring, to wash in it and to eat the herb that grew there“. The next day, the grotto's muddy waters had been cleared and fresh clear water flowed. Our Lady also instructed her that "a chapel should be built and a procession formed.“</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Lourdes is now a site for Catholic pilgrimage, receiving up to five million pilgrims a year. It is renowned for its healing waters curing people.</a:t>
            </a:r>
          </a:p>
        </p:txBody>
      </p:sp>
      <p:sp>
        <p:nvSpPr>
          <p:cNvPr id="2" name="Rectangle 1"/>
          <p:cNvSpPr/>
          <p:nvPr/>
        </p:nvSpPr>
        <p:spPr>
          <a:xfrm>
            <a:off x="394356" y="5445224"/>
            <a:ext cx="2952328" cy="907941"/>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April 16</a:t>
            </a:r>
            <a:r>
              <a:rPr lang="en-GB" sz="1500" b="1" baseline="30000" dirty="0">
                <a:latin typeface="Arial" panose="020B0604020202020204" pitchFamily="34" charset="0"/>
                <a:cs typeface="Arial" panose="020B0604020202020204" pitchFamily="34" charset="0"/>
              </a:rPr>
              <a:t>th</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Illness and Lourdes France</a:t>
            </a:r>
          </a:p>
        </p:txBody>
      </p:sp>
      <p:sp>
        <p:nvSpPr>
          <p:cNvPr id="5" name="Title 4"/>
          <p:cNvSpPr>
            <a:spLocks noGrp="1"/>
          </p:cNvSpPr>
          <p:nvPr>
            <p:ph type="ctrTitle"/>
          </p:nvPr>
        </p:nvSpPr>
        <p:spPr>
          <a:xfrm>
            <a:off x="274893" y="332656"/>
            <a:ext cx="3384376" cy="648072"/>
          </a:xfrm>
        </p:spPr>
        <p:txBody>
          <a:bodyPr>
            <a:normAutofit fontScale="90000"/>
          </a:bodyPr>
          <a:lstStyle/>
          <a:p>
            <a:r>
              <a:rPr lang="en-GB" sz="4000" dirty="0">
                <a:latin typeface="Arial" panose="020B0604020202020204" pitchFamily="34" charset="0"/>
                <a:cs typeface="Arial" panose="020B0604020202020204" pitchFamily="34" charset="0"/>
              </a:rPr>
              <a:t>St</a:t>
            </a:r>
            <a:r>
              <a:rPr lang="en-GB" sz="4000" baseline="0" dirty="0">
                <a:latin typeface="Arial" panose="020B0604020202020204" pitchFamily="34" charset="0"/>
                <a:cs typeface="Arial" panose="020B0604020202020204" pitchFamily="34" charset="0"/>
              </a:rPr>
              <a:t> Bernadette</a:t>
            </a:r>
            <a:endParaRPr lang="en-GB" sz="40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60" y="1268760"/>
            <a:ext cx="2407519" cy="388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5414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332656"/>
            <a:ext cx="5184576" cy="624786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According to tradition, </a:t>
            </a:r>
            <a:r>
              <a:rPr lang="en-GB" sz="1600" dirty="0" err="1">
                <a:latin typeface="Arial" panose="020B0604020202020204" pitchFamily="34" charset="0"/>
                <a:cs typeface="Arial" panose="020B0604020202020204" pitchFamily="34" charset="0"/>
              </a:rPr>
              <a:t>Blaise</a:t>
            </a:r>
            <a:r>
              <a:rPr lang="en-GB" sz="1600" dirty="0">
                <a:latin typeface="Arial" panose="020B0604020202020204" pitchFamily="34" charset="0"/>
                <a:cs typeface="Arial" panose="020B0604020202020204" pitchFamily="34" charset="0"/>
              </a:rPr>
              <a:t> had been a doctor before he was ordained a priest. He became the bishop of </a:t>
            </a:r>
            <a:r>
              <a:rPr lang="en-GB" sz="1600" dirty="0" err="1">
                <a:latin typeface="Arial" panose="020B0604020202020204" pitchFamily="34" charset="0"/>
                <a:cs typeface="Arial" panose="020B0604020202020204" pitchFamily="34" charset="0"/>
              </a:rPr>
              <a:t>Sebaste</a:t>
            </a:r>
            <a:r>
              <a:rPr lang="en-GB" sz="1600" dirty="0">
                <a:latin typeface="Arial" panose="020B0604020202020204" pitchFamily="34" charset="0"/>
                <a:cs typeface="Arial" panose="020B0604020202020204" pitchFamily="34" charset="0"/>
              </a:rPr>
              <a:t> (now in central Turkey). During a period of persecution, he fled to a cave where he lived as a hermit. It is said that he cured and tamed the wild animals there. One day hunters discovered him and took him to the governor, who sentenced him to be tortured and killed.</a:t>
            </a:r>
            <a:br>
              <a:rPr lang="en-GB" sz="1600" dirty="0">
                <a:latin typeface="Arial" panose="020B0604020202020204" pitchFamily="34" charset="0"/>
                <a:cs typeface="Arial" panose="020B0604020202020204" pitchFamily="34" charset="0"/>
              </a:rPr>
            </a:b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About four hundred years after his death, many stories began to be told about </a:t>
            </a:r>
            <a:r>
              <a:rPr lang="en-GB" sz="1600" dirty="0" err="1">
                <a:latin typeface="Arial" panose="020B0604020202020204" pitchFamily="34" charset="0"/>
                <a:cs typeface="Arial" panose="020B0604020202020204" pitchFamily="34" charset="0"/>
              </a:rPr>
              <a:t>Blaise</a:t>
            </a:r>
            <a:r>
              <a:rPr lang="en-GB" sz="1600" dirty="0">
                <a:latin typeface="Arial" panose="020B0604020202020204" pitchFamily="34" charset="0"/>
                <a:cs typeface="Arial" panose="020B0604020202020204" pitchFamily="34" charset="0"/>
              </a:rPr>
              <a:t>, and he became a popular saint, especially in France and Germany. One legend says that while </a:t>
            </a:r>
            <a:r>
              <a:rPr lang="en-GB" sz="1600" dirty="0" err="1">
                <a:latin typeface="Arial" panose="020B0604020202020204" pitchFamily="34" charset="0"/>
                <a:cs typeface="Arial" panose="020B0604020202020204" pitchFamily="34" charset="0"/>
              </a:rPr>
              <a:t>Blaise</a:t>
            </a:r>
            <a:r>
              <a:rPr lang="en-GB" sz="1600" dirty="0">
                <a:latin typeface="Arial" panose="020B0604020202020204" pitchFamily="34" charset="0"/>
                <a:cs typeface="Arial" panose="020B0604020202020204" pitchFamily="34" charset="0"/>
              </a:rPr>
              <a:t> was in prison, a mother brought him her small boy, who was choking on a fishbone stuck in his throat. </a:t>
            </a:r>
            <a:r>
              <a:rPr lang="en-GB" sz="1600" dirty="0" err="1">
                <a:latin typeface="Arial" panose="020B0604020202020204" pitchFamily="34" charset="0"/>
                <a:cs typeface="Arial" panose="020B0604020202020204" pitchFamily="34" charset="0"/>
              </a:rPr>
              <a:t>Blaise</a:t>
            </a:r>
            <a:r>
              <a:rPr lang="en-GB" sz="1600" dirty="0">
                <a:latin typeface="Arial" panose="020B0604020202020204" pitchFamily="34" charset="0"/>
                <a:cs typeface="Arial" panose="020B0604020202020204" pitchFamily="34" charset="0"/>
              </a:rPr>
              <a:t> prayed over the child, and he was healed. Every year on St. </a:t>
            </a:r>
            <a:r>
              <a:rPr lang="en-GB" sz="1600" dirty="0" err="1">
                <a:latin typeface="Arial" panose="020B0604020202020204" pitchFamily="34" charset="0"/>
                <a:cs typeface="Arial" panose="020B0604020202020204" pitchFamily="34" charset="0"/>
              </a:rPr>
              <a:t>Blaise’s</a:t>
            </a:r>
            <a:r>
              <a:rPr lang="en-GB" sz="1600" dirty="0">
                <a:latin typeface="Arial" panose="020B0604020202020204" pitchFamily="34" charset="0"/>
                <a:cs typeface="Arial" panose="020B0604020202020204" pitchFamily="34" charset="0"/>
              </a:rPr>
              <a:t> feast, two candles tied with ribbon in the shape of an X are used to bless throats. In the prayer the Church prays that those blessed may be delivered from diseases of the throat and from every other illness. </a:t>
            </a:r>
          </a:p>
          <a:p>
            <a:br>
              <a:rPr lang="en-GB" sz="1600" dirty="0">
                <a:latin typeface="Arial" panose="020B0604020202020204" pitchFamily="34" charset="0"/>
                <a:cs typeface="Arial" panose="020B0604020202020204" pitchFamily="34" charset="0"/>
              </a:rPr>
            </a:br>
            <a:r>
              <a:rPr lang="en-GB" sz="1600" dirty="0" err="1">
                <a:latin typeface="Arial" panose="020B0604020202020204" pitchFamily="34" charset="0"/>
                <a:cs typeface="Arial" panose="020B0604020202020204" pitchFamily="34" charset="0"/>
              </a:rPr>
              <a:t>Blaise</a:t>
            </a:r>
            <a:r>
              <a:rPr lang="en-GB" sz="1600" dirty="0">
                <a:latin typeface="Arial" panose="020B0604020202020204" pitchFamily="34" charset="0"/>
                <a:cs typeface="Arial" panose="020B0604020202020204" pitchFamily="34" charset="0"/>
              </a:rPr>
              <a:t> is one of the Fourteen Holy Helpers, saints who were patrons for almost every aspect of life. People in the Middle Ages showed devotion to these saints as a group.</a:t>
            </a:r>
            <a:endParaRPr lang="en-GB" sz="1500" dirty="0">
              <a:latin typeface="Arial" panose="020B0604020202020204" pitchFamily="34" charset="0"/>
              <a:cs typeface="Arial" panose="020B0604020202020204" pitchFamily="34" charset="0"/>
            </a:endParaRPr>
          </a:p>
        </p:txBody>
      </p:sp>
      <p:sp>
        <p:nvSpPr>
          <p:cNvPr id="2" name="Rectangle 1"/>
          <p:cNvSpPr/>
          <p:nvPr/>
        </p:nvSpPr>
        <p:spPr>
          <a:xfrm>
            <a:off x="394356" y="5661248"/>
            <a:ext cx="2952328"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February 3rd</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Throat Illnesses</a:t>
            </a:r>
          </a:p>
        </p:txBody>
      </p:sp>
      <p:sp>
        <p:nvSpPr>
          <p:cNvPr id="5" name="Title 4"/>
          <p:cNvSpPr>
            <a:spLocks noGrp="1"/>
          </p:cNvSpPr>
          <p:nvPr>
            <p:ph type="ctrTitle"/>
          </p:nvPr>
        </p:nvSpPr>
        <p:spPr>
          <a:xfrm>
            <a:off x="178332" y="389541"/>
            <a:ext cx="3384376" cy="648072"/>
          </a:xfrm>
        </p:spPr>
        <p:txBody>
          <a:bodyPr>
            <a:normAutofit fontScale="90000"/>
          </a:bodyPr>
          <a:lstStyle/>
          <a:p>
            <a:r>
              <a:rPr lang="en-GB" sz="4000" dirty="0">
                <a:latin typeface="Arial" panose="020B0604020202020204" pitchFamily="34" charset="0"/>
                <a:cs typeface="Arial" panose="020B0604020202020204" pitchFamily="34" charset="0"/>
              </a:rPr>
              <a:t>St</a:t>
            </a:r>
            <a:r>
              <a:rPr lang="en-GB" sz="4000" baseline="0" dirty="0">
                <a:latin typeface="Arial" panose="020B0604020202020204" pitchFamily="34" charset="0"/>
                <a:cs typeface="Arial" panose="020B0604020202020204" pitchFamily="34" charset="0"/>
              </a:rPr>
              <a:t> </a:t>
            </a:r>
            <a:r>
              <a:rPr lang="en-GB" sz="4000" baseline="0" dirty="0" err="1">
                <a:latin typeface="Arial" panose="020B0604020202020204" pitchFamily="34" charset="0"/>
                <a:cs typeface="Arial" panose="020B0604020202020204" pitchFamily="34" charset="0"/>
              </a:rPr>
              <a:t>Blaise</a:t>
            </a:r>
            <a:endParaRPr lang="en-GB" sz="4000" dirty="0">
              <a:latin typeface="Arial" panose="020B0604020202020204" pitchFamily="34" charset="0"/>
              <a:cs typeface="Arial" panose="020B0604020202020204" pitchFamily="34"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447" y="1268760"/>
            <a:ext cx="2670469" cy="4136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262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620688"/>
            <a:ext cx="4968552" cy="5755422"/>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There are many legends about St </a:t>
            </a:r>
            <a:r>
              <a:rPr lang="en-GB" sz="1600" dirty="0" err="1">
                <a:latin typeface="Arial" panose="020B0604020202020204" pitchFamily="34" charset="0"/>
                <a:cs typeface="Arial" panose="020B0604020202020204" pitchFamily="34" charset="0"/>
              </a:rPr>
              <a:t>Brigid</a:t>
            </a:r>
            <a:r>
              <a:rPr lang="en-GB" sz="1600" dirty="0">
                <a:latin typeface="Arial" panose="020B0604020202020204" pitchFamily="34" charset="0"/>
                <a:cs typeface="Arial" panose="020B0604020202020204" pitchFamily="34" charset="0"/>
              </a:rPr>
              <a:t> giving true accounts of God’s interventions. </a:t>
            </a:r>
            <a:r>
              <a:rPr lang="en-GB" sz="1600" dirty="0" err="1">
                <a:latin typeface="Arial" panose="020B0604020202020204" pitchFamily="34" charset="0"/>
                <a:cs typeface="Arial" panose="020B0604020202020204" pitchFamily="34" charset="0"/>
              </a:rPr>
              <a:t>Brigid</a:t>
            </a:r>
            <a:r>
              <a:rPr lang="en-GB" sz="1600" dirty="0">
                <a:latin typeface="Arial" panose="020B0604020202020204" pitchFamily="34" charset="0"/>
                <a:cs typeface="Arial" panose="020B0604020202020204" pitchFamily="34" charset="0"/>
              </a:rPr>
              <a:t> was the daughter of a slave woman and a chieftain. As a girl she sensed a call to become a nun. </a:t>
            </a:r>
            <a:r>
              <a:rPr lang="en-GB" sz="1600" dirty="0" err="1">
                <a:latin typeface="Arial" panose="020B0604020202020204" pitchFamily="34" charset="0"/>
                <a:cs typeface="Arial" panose="020B0604020202020204" pitchFamily="34" charset="0"/>
              </a:rPr>
              <a:t>Brigid</a:t>
            </a:r>
            <a:r>
              <a:rPr lang="en-GB" sz="1600" dirty="0">
                <a:latin typeface="Arial" panose="020B0604020202020204" pitchFamily="34" charset="0"/>
                <a:cs typeface="Arial" panose="020B0604020202020204" pitchFamily="34" charset="0"/>
              </a:rPr>
              <a:t>, imitating Patrick, began to assemble nuns in communities, a historic move which enriched the church in Ireland.</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In 471, </a:t>
            </a:r>
            <a:r>
              <a:rPr lang="en-GB" sz="1600" dirty="0" err="1">
                <a:latin typeface="Arial" panose="020B0604020202020204" pitchFamily="34" charset="0"/>
                <a:cs typeface="Arial" panose="020B0604020202020204" pitchFamily="34" charset="0"/>
              </a:rPr>
              <a:t>Brigid</a:t>
            </a:r>
            <a:r>
              <a:rPr lang="en-GB" sz="1600" dirty="0">
                <a:latin typeface="Arial" panose="020B0604020202020204" pitchFamily="34" charset="0"/>
                <a:cs typeface="Arial" panose="020B0604020202020204" pitchFamily="34" charset="0"/>
              </a:rPr>
              <a:t> founded a monastery for both women and men at Kildare. This was the first convent in Ireland, and </a:t>
            </a:r>
            <a:r>
              <a:rPr lang="en-GB" sz="1600" dirty="0" err="1">
                <a:latin typeface="Arial" panose="020B0604020202020204" pitchFamily="34" charset="0"/>
                <a:cs typeface="Arial" panose="020B0604020202020204" pitchFamily="34" charset="0"/>
              </a:rPr>
              <a:t>Brigid</a:t>
            </a:r>
            <a:r>
              <a:rPr lang="en-GB" sz="1600" dirty="0">
                <a:latin typeface="Arial" panose="020B0604020202020204" pitchFamily="34" charset="0"/>
                <a:cs typeface="Arial" panose="020B0604020202020204" pitchFamily="34" charset="0"/>
              </a:rPr>
              <a:t> was the abbess. Under her leadership Kildare became a centre of learning and spirituality. Her school of art fashioned both lovely utensils for worship and beautifully illustrated manuscripts. </a:t>
            </a:r>
          </a:p>
          <a:p>
            <a:endParaRPr lang="en-GB" sz="1600" dirty="0">
              <a:latin typeface="Arial" panose="020B0604020202020204" pitchFamily="34" charset="0"/>
              <a:cs typeface="Arial" panose="020B0604020202020204" pitchFamily="34" charset="0"/>
            </a:endParaRPr>
          </a:p>
          <a:p>
            <a:r>
              <a:rPr lang="en-GB" sz="1600" dirty="0" err="1">
                <a:latin typeface="Arial" panose="020B0604020202020204" pitchFamily="34" charset="0"/>
                <a:cs typeface="Arial" panose="020B0604020202020204" pitchFamily="34" charset="0"/>
              </a:rPr>
              <a:t>Brigid’s</a:t>
            </a:r>
            <a:r>
              <a:rPr lang="en-GB" sz="1600" dirty="0">
                <a:latin typeface="Arial" panose="020B0604020202020204" pitchFamily="34" charset="0"/>
                <a:cs typeface="Arial" panose="020B0604020202020204" pitchFamily="34" charset="0"/>
              </a:rPr>
              <a:t> hallmark was uninhibited, generous giving to anyone in need. Many of the saint’s earliest miracles seem to have rescued her from punishment for having given something to the poor that was intended for someone else. </a:t>
            </a:r>
            <a:r>
              <a:rPr lang="en-GB" sz="1600" dirty="0" err="1">
                <a:latin typeface="Arial" panose="020B0604020202020204" pitchFamily="34" charset="0"/>
                <a:cs typeface="Arial" panose="020B0604020202020204" pitchFamily="34" charset="0"/>
              </a:rPr>
              <a:t>Brigid</a:t>
            </a:r>
            <a:r>
              <a:rPr lang="en-GB" sz="1600" dirty="0">
                <a:latin typeface="Arial" panose="020B0604020202020204" pitchFamily="34" charset="0"/>
                <a:cs typeface="Arial" panose="020B0604020202020204" pitchFamily="34" charset="0"/>
              </a:rPr>
              <a:t> exhibited unbounded charity all her life, giving away valuables, clothing, food—anything close by—to anyone who asked.</a:t>
            </a:r>
          </a:p>
        </p:txBody>
      </p:sp>
      <p:sp>
        <p:nvSpPr>
          <p:cNvPr id="2" name="Rectangle 1"/>
          <p:cNvSpPr/>
          <p:nvPr/>
        </p:nvSpPr>
        <p:spPr>
          <a:xfrm>
            <a:off x="394356" y="5822112"/>
            <a:ext cx="2952328"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February 1</a:t>
            </a:r>
            <a:r>
              <a:rPr lang="en-GB" sz="1500" b="1" baseline="30000" dirty="0">
                <a:latin typeface="Arial" panose="020B0604020202020204" pitchFamily="34" charset="0"/>
                <a:cs typeface="Arial" panose="020B0604020202020204" pitchFamily="34" charset="0"/>
              </a:rPr>
              <a:t>st</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Babies</a:t>
            </a:r>
          </a:p>
        </p:txBody>
      </p:sp>
      <p:sp>
        <p:nvSpPr>
          <p:cNvPr id="5" name="Title 4"/>
          <p:cNvSpPr>
            <a:spLocks noGrp="1"/>
          </p:cNvSpPr>
          <p:nvPr>
            <p:ph type="ctrTitle"/>
          </p:nvPr>
        </p:nvSpPr>
        <p:spPr>
          <a:xfrm>
            <a:off x="178332" y="476672"/>
            <a:ext cx="3384376" cy="648072"/>
          </a:xfrm>
        </p:spPr>
        <p:txBody>
          <a:bodyPr>
            <a:normAutofit fontScale="90000"/>
          </a:bodyPr>
          <a:lstStyle/>
          <a:p>
            <a:r>
              <a:rPr lang="en-GB" sz="4000" dirty="0">
                <a:latin typeface="Arial" panose="020B0604020202020204" pitchFamily="34" charset="0"/>
                <a:cs typeface="Arial" panose="020B0604020202020204" pitchFamily="34" charset="0"/>
              </a:rPr>
              <a:t>St</a:t>
            </a:r>
            <a:r>
              <a:rPr lang="en-GB" sz="4000" baseline="0" dirty="0">
                <a:latin typeface="Arial" panose="020B0604020202020204" pitchFamily="34" charset="0"/>
                <a:cs typeface="Arial" panose="020B0604020202020204" pitchFamily="34" charset="0"/>
              </a:rPr>
              <a:t> </a:t>
            </a:r>
            <a:r>
              <a:rPr lang="en-GB" sz="4000" baseline="0" dirty="0" err="1">
                <a:latin typeface="Arial" panose="020B0604020202020204" pitchFamily="34" charset="0"/>
                <a:cs typeface="Arial" panose="020B0604020202020204" pitchFamily="34" charset="0"/>
              </a:rPr>
              <a:t>Brigid</a:t>
            </a:r>
            <a:endParaRPr lang="en-GB" sz="40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55" y="1375752"/>
            <a:ext cx="297033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730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3151" y="404664"/>
            <a:ext cx="4968552" cy="624786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Catherine was born at Siena, Tuscany in Italy. Catherine was the youngest in a family of twenty-five children. When she was six years old Jesus appeared and blessed her. Her mother and father wanted her to be happily married but Catherine wished only to be a nun.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St Catherine was very honest and straightforward with Jesus and scolded him when he was not around to help her in her struggles and temptations. Jesus told her that because he was in her heart she was able to win her struggles by his grace.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In those days the Church had many problems. There were fights going on all over Italy. Catherine wrote letters to kings and queens. She even went to beg rulers to make peace with the pope and to avoid wars.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Catherine asked the pope to leave Avignon, France, and return to Rome to rule the Church as it was God's will. He listened to St. Catherine and did as she said. Catherine never forgot that Jesus was in her heart. </a:t>
            </a:r>
          </a:p>
          <a:p>
            <a:endParaRPr lang="en-GB" sz="1600" dirty="0"/>
          </a:p>
        </p:txBody>
      </p:sp>
      <p:sp>
        <p:nvSpPr>
          <p:cNvPr id="2" name="Rectangle 1"/>
          <p:cNvSpPr/>
          <p:nvPr/>
        </p:nvSpPr>
        <p:spPr>
          <a:xfrm>
            <a:off x="394356" y="5661248"/>
            <a:ext cx="2952328"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April 29</a:t>
            </a:r>
            <a:r>
              <a:rPr lang="en-GB" sz="1500" b="1" baseline="30000" dirty="0">
                <a:latin typeface="Arial" panose="020B0604020202020204" pitchFamily="34" charset="0"/>
                <a:cs typeface="Arial" panose="020B0604020202020204" pitchFamily="34" charset="0"/>
              </a:rPr>
              <a:t>th</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Nursing</a:t>
            </a:r>
          </a:p>
        </p:txBody>
      </p:sp>
      <p:sp>
        <p:nvSpPr>
          <p:cNvPr id="5" name="Title 4"/>
          <p:cNvSpPr>
            <a:spLocks noGrp="1"/>
          </p:cNvSpPr>
          <p:nvPr>
            <p:ph type="ctrTitle"/>
          </p:nvPr>
        </p:nvSpPr>
        <p:spPr>
          <a:xfrm>
            <a:off x="178332" y="476672"/>
            <a:ext cx="3384376" cy="648072"/>
          </a:xfrm>
        </p:spPr>
        <p:txBody>
          <a:bodyPr>
            <a:normAutofit fontScale="90000"/>
          </a:bodyPr>
          <a:lstStyle/>
          <a:p>
            <a:r>
              <a:rPr lang="en-GB" sz="4000" dirty="0">
                <a:latin typeface="Arial" panose="020B0604020202020204" pitchFamily="34" charset="0"/>
                <a:cs typeface="Arial" panose="020B0604020202020204" pitchFamily="34" charset="0"/>
              </a:rPr>
              <a:t>St</a:t>
            </a:r>
            <a:r>
              <a:rPr lang="en-GB" sz="4000" baseline="0" dirty="0">
                <a:latin typeface="Arial" panose="020B0604020202020204" pitchFamily="34" charset="0"/>
                <a:cs typeface="Arial" panose="020B0604020202020204" pitchFamily="34" charset="0"/>
              </a:rPr>
              <a:t> Catherine</a:t>
            </a:r>
            <a:endParaRPr lang="en-GB" sz="40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57" y="1505441"/>
            <a:ext cx="2600325"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9030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99CC">
            <a:alpha val="64000"/>
          </a:srgbClr>
        </a:solidFill>
        <a:effectLst/>
      </p:bgPr>
    </p:bg>
    <p:spTree>
      <p:nvGrpSpPr>
        <p:cNvPr id="1" name=""/>
        <p:cNvGrpSpPr/>
        <p:nvPr/>
      </p:nvGrpSpPr>
      <p:grpSpPr>
        <a:xfrm>
          <a:off x="0" y="0"/>
          <a:ext cx="0" cy="0"/>
          <a:chOff x="0" y="0"/>
          <a:chExt cx="0" cy="0"/>
        </a:xfrm>
      </p:grpSpPr>
      <p:sp>
        <p:nvSpPr>
          <p:cNvPr id="4" name="TextBox 3"/>
          <p:cNvSpPr txBox="1"/>
          <p:nvPr/>
        </p:nvSpPr>
        <p:spPr>
          <a:xfrm>
            <a:off x="3755820" y="485852"/>
            <a:ext cx="5184576" cy="6370975"/>
          </a:xfrm>
          <a:prstGeom prst="rect">
            <a:avLst/>
          </a:prstGeom>
          <a:noFill/>
        </p:spPr>
        <p:txBody>
          <a:bodyPr wrap="square" rtlCol="0">
            <a:spAutoFit/>
          </a:bodyPr>
          <a:lstStyle/>
          <a:p>
            <a:pPr algn="just"/>
            <a:endParaRPr lang="en-GB" sz="10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Cecilia is one of the most famous and most loved of the Roman martyrs. According to legend, she was a young Christian of high rank promised in marriage to a Roman named Valerian. Through her example he was converted, and was martyred along with his brother.</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An inscription of the fourth century refers to a church named after her. Her feast has been celebrated at least since 545AD. The legend about her death is very beautiful.</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Cecilia refused to sacrifice to the gods. The judge condemned her to be suffocated to death. But God protected her. Then the judge ordered a soldier to kill her with a sword. He struck her three times but did not cut off her head. She fell down, badly wounded, and for three days she remained alive. After receiving Holy Communion she died in 117AD. Cecilia is honoured as the patroness of religious music and musicians. Like any good Christian, she sang in her heart, and sometimes with her voice. She has become a symbol of the Church’s teaching that good music is an important part of the liturgy.</a:t>
            </a:r>
          </a:p>
          <a:p>
            <a:pPr algn="just"/>
            <a:endParaRPr lang="en-GB" sz="1600" dirty="0">
              <a:latin typeface="Arial" panose="020B0604020202020204" pitchFamily="34" charset="0"/>
              <a:cs typeface="Arial" panose="020B0604020202020204" pitchFamily="34" charset="0"/>
            </a:endParaRPr>
          </a:p>
          <a:p>
            <a:pPr algn="just"/>
            <a:endParaRPr lang="en-GB" sz="1400" dirty="0">
              <a:latin typeface="Arial" panose="020B0604020202020204" pitchFamily="34" charset="0"/>
              <a:cs typeface="Arial" panose="020B0604020202020204" pitchFamily="34" charset="0"/>
            </a:endParaRPr>
          </a:p>
        </p:txBody>
      </p:sp>
      <p:sp>
        <p:nvSpPr>
          <p:cNvPr id="2" name="Rectangle 1"/>
          <p:cNvSpPr/>
          <p:nvPr/>
        </p:nvSpPr>
        <p:spPr>
          <a:xfrm>
            <a:off x="425845" y="5805264"/>
            <a:ext cx="3078597"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November 22</a:t>
            </a:r>
            <a:r>
              <a:rPr lang="en-GB" sz="1500" b="1" baseline="30000" dirty="0">
                <a:latin typeface="Arial" panose="020B0604020202020204" pitchFamily="34" charset="0"/>
                <a:cs typeface="Arial" panose="020B0604020202020204" pitchFamily="34" charset="0"/>
              </a:rPr>
              <a:t>nd</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Musicians</a:t>
            </a:r>
          </a:p>
        </p:txBody>
      </p:sp>
      <p:sp>
        <p:nvSpPr>
          <p:cNvPr id="5" name="Title 4"/>
          <p:cNvSpPr>
            <a:spLocks noGrp="1"/>
          </p:cNvSpPr>
          <p:nvPr>
            <p:ph type="ctrTitle"/>
          </p:nvPr>
        </p:nvSpPr>
        <p:spPr>
          <a:xfrm>
            <a:off x="272955" y="332656"/>
            <a:ext cx="3384376" cy="648072"/>
          </a:xfrm>
        </p:spPr>
        <p:txBody>
          <a:bodyPr>
            <a:normAutofit fontScale="90000"/>
          </a:bodyPr>
          <a:lstStyle/>
          <a:p>
            <a:r>
              <a:rPr lang="en-GB" sz="4000" dirty="0">
                <a:latin typeface="Arial" panose="020B0604020202020204" pitchFamily="34" charset="0"/>
                <a:cs typeface="Arial" panose="020B0604020202020204" pitchFamily="34" charset="0"/>
              </a:rPr>
              <a:t>St</a:t>
            </a:r>
            <a:r>
              <a:rPr lang="en-GB" sz="4000" baseline="0" dirty="0">
                <a:latin typeface="Arial" panose="020B0604020202020204" pitchFamily="34" charset="0"/>
                <a:cs typeface="Arial" panose="020B0604020202020204" pitchFamily="34" charset="0"/>
              </a:rPr>
              <a:t> Cecilia</a:t>
            </a:r>
            <a:endParaRPr lang="en-GB" sz="2200" dirty="0">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293" y="1269918"/>
            <a:ext cx="29337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971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159732" y="260648"/>
            <a:ext cx="4680520" cy="1143000"/>
          </a:xfrm>
        </p:spPr>
        <p:txBody>
          <a:bodyPr>
            <a:normAutofit fontScale="90000"/>
          </a:bodyPr>
          <a:lstStyle/>
          <a:p>
            <a:r>
              <a:rPr lang="en-GB" sz="5000" dirty="0">
                <a:solidFill>
                  <a:schemeClr val="accent1">
                    <a:lumMod val="75000"/>
                  </a:schemeClr>
                </a:solidFill>
              </a:rPr>
              <a:t>Litany of the Saints</a:t>
            </a:r>
          </a:p>
        </p:txBody>
      </p:sp>
      <p:sp>
        <p:nvSpPr>
          <p:cNvPr id="8" name="Rectangle 7"/>
          <p:cNvSpPr/>
          <p:nvPr/>
        </p:nvSpPr>
        <p:spPr>
          <a:xfrm>
            <a:off x="3203848" y="1988840"/>
            <a:ext cx="2592288" cy="3508653"/>
          </a:xfrm>
          <a:prstGeom prst="rect">
            <a:avLst/>
          </a:prstGeom>
        </p:spPr>
        <p:txBody>
          <a:bodyPr wrap="square">
            <a:spAutoFit/>
          </a:bodyPr>
          <a:lstStyle/>
          <a:p>
            <a:r>
              <a:rPr lang="en-GB" sz="2400" dirty="0"/>
              <a:t>Lord, have mercy</a:t>
            </a:r>
            <a:br>
              <a:rPr lang="en-GB" sz="2400" dirty="0"/>
            </a:br>
            <a:r>
              <a:rPr lang="en-GB" sz="2400" b="1" dirty="0"/>
              <a:t>Lord, have mercy</a:t>
            </a:r>
          </a:p>
          <a:p>
            <a:br>
              <a:rPr lang="en-GB" sz="2400" dirty="0"/>
            </a:br>
            <a:r>
              <a:rPr lang="en-GB" sz="2400" dirty="0"/>
              <a:t>Christ, have mercy</a:t>
            </a:r>
            <a:br>
              <a:rPr lang="en-GB" sz="2400" dirty="0"/>
            </a:br>
            <a:r>
              <a:rPr lang="en-GB" sz="2400" b="1" dirty="0"/>
              <a:t>Christ, have mercy</a:t>
            </a:r>
          </a:p>
          <a:p>
            <a:br>
              <a:rPr lang="en-GB" sz="2400" dirty="0"/>
            </a:br>
            <a:r>
              <a:rPr lang="en-GB" sz="2400" dirty="0"/>
              <a:t>Lord, have mercy</a:t>
            </a:r>
            <a:br>
              <a:rPr lang="en-GB" sz="2400" dirty="0"/>
            </a:br>
            <a:r>
              <a:rPr lang="en-GB" sz="2400" b="1" dirty="0"/>
              <a:t>Lord, have mercy</a:t>
            </a:r>
            <a:br>
              <a:rPr lang="en-GB" sz="1500" dirty="0"/>
            </a:br>
            <a:br>
              <a:rPr lang="en-GB" sz="1500" dirty="0"/>
            </a:br>
            <a:endParaRPr lang="en-GB" sz="1500" dirty="0"/>
          </a:p>
        </p:txBody>
      </p:sp>
    </p:spTree>
    <p:extLst>
      <p:ext uri="{BB962C8B-B14F-4D97-AF65-F5344CB8AC3E}">
        <p14:creationId xmlns:p14="http://schemas.microsoft.com/office/powerpoint/2010/main" val="1856257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29B"/>
        </a:solidFill>
        <a:effectLst/>
      </p:bgPr>
    </p:bg>
    <p:spTree>
      <p:nvGrpSpPr>
        <p:cNvPr id="1" name=""/>
        <p:cNvGrpSpPr/>
        <p:nvPr/>
      </p:nvGrpSpPr>
      <p:grpSpPr>
        <a:xfrm>
          <a:off x="0" y="0"/>
          <a:ext cx="0" cy="0"/>
          <a:chOff x="0" y="0"/>
          <a:chExt cx="0" cy="0"/>
        </a:xfrm>
      </p:grpSpPr>
      <p:sp>
        <p:nvSpPr>
          <p:cNvPr id="4" name="TextBox 3"/>
          <p:cNvSpPr txBox="1"/>
          <p:nvPr/>
        </p:nvSpPr>
        <p:spPr>
          <a:xfrm>
            <a:off x="3779912" y="302039"/>
            <a:ext cx="5184576" cy="307777"/>
          </a:xfrm>
          <a:prstGeom prst="rect">
            <a:avLst/>
          </a:prstGeom>
          <a:noFill/>
        </p:spPr>
        <p:txBody>
          <a:bodyPr wrap="square" rtlCol="0">
            <a:spAutoFit/>
          </a:bodyPr>
          <a:lstStyle/>
          <a:p>
            <a:pPr algn="just"/>
            <a:endParaRPr lang="en-GB" sz="1400" dirty="0">
              <a:latin typeface="Arial" panose="020B0604020202020204" pitchFamily="34" charset="0"/>
              <a:cs typeface="Arial" panose="020B0604020202020204" pitchFamily="34" charset="0"/>
            </a:endParaRPr>
          </a:p>
        </p:txBody>
      </p:sp>
      <p:sp>
        <p:nvSpPr>
          <p:cNvPr id="2" name="Rectangle 1"/>
          <p:cNvSpPr/>
          <p:nvPr/>
        </p:nvSpPr>
        <p:spPr>
          <a:xfrm>
            <a:off x="485291" y="5805264"/>
            <a:ext cx="2952328"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August 11</a:t>
            </a:r>
            <a:r>
              <a:rPr lang="en-GB" sz="1500" b="1" baseline="30000" dirty="0">
                <a:latin typeface="Arial" panose="020B0604020202020204" pitchFamily="34" charset="0"/>
                <a:cs typeface="Arial" panose="020B0604020202020204" pitchFamily="34" charset="0"/>
              </a:rPr>
              <a:t>th</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Eye Diseases</a:t>
            </a:r>
          </a:p>
        </p:txBody>
      </p:sp>
      <p:sp>
        <p:nvSpPr>
          <p:cNvPr id="5" name="Title 4"/>
          <p:cNvSpPr>
            <a:spLocks noGrp="1"/>
          </p:cNvSpPr>
          <p:nvPr>
            <p:ph type="ctrTitle"/>
          </p:nvPr>
        </p:nvSpPr>
        <p:spPr>
          <a:xfrm>
            <a:off x="287524" y="302039"/>
            <a:ext cx="3384376" cy="648072"/>
          </a:xfrm>
        </p:spPr>
        <p:txBody>
          <a:bodyPr>
            <a:normAutofit fontScale="90000"/>
          </a:bodyPr>
          <a:lstStyle/>
          <a:p>
            <a:r>
              <a:rPr lang="en-GB" sz="4000" dirty="0">
                <a:latin typeface="Arial" panose="020B0604020202020204" pitchFamily="34" charset="0"/>
                <a:cs typeface="Arial" panose="020B0604020202020204" pitchFamily="34" charset="0"/>
              </a:rPr>
              <a:t>St</a:t>
            </a:r>
            <a:r>
              <a:rPr lang="en-GB" sz="4000" baseline="0" dirty="0">
                <a:latin typeface="Arial" panose="020B0604020202020204" pitchFamily="34" charset="0"/>
                <a:cs typeface="Arial" panose="020B0604020202020204" pitchFamily="34" charset="0"/>
              </a:rPr>
              <a:t> Clare</a:t>
            </a:r>
            <a:br>
              <a:rPr lang="en-GB" sz="4000" baseline="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of Assisi</a:t>
            </a:r>
          </a:p>
        </p:txBody>
      </p:sp>
      <p:sp>
        <p:nvSpPr>
          <p:cNvPr id="8" name="TextBox 7"/>
          <p:cNvSpPr txBox="1"/>
          <p:nvPr/>
        </p:nvSpPr>
        <p:spPr>
          <a:xfrm>
            <a:off x="3779912" y="188640"/>
            <a:ext cx="5184576" cy="7017306"/>
          </a:xfrm>
          <a:prstGeom prst="rect">
            <a:avLst/>
          </a:prstGeom>
          <a:noFill/>
        </p:spPr>
        <p:txBody>
          <a:bodyPr wrap="square" rtlCol="0">
            <a:spAutoFit/>
          </a:bodyPr>
          <a:lstStyle/>
          <a:p>
            <a:pPr algn="just"/>
            <a:r>
              <a:rPr lang="en-GB" sz="1500" dirty="0">
                <a:latin typeface="Arial" panose="020B0604020202020204" pitchFamily="34" charset="0"/>
                <a:cs typeface="Arial" panose="020B0604020202020204" pitchFamily="34" charset="0"/>
              </a:rPr>
              <a:t>St. Clare of Assisi was born in Assisi on July 16, 1194. Tradition says her father was a wealthy representative of an ancient Roman family and her mother was a very devout woman. As a young girl, Clare dedicated herself to prayer. At 18-years-old, she heard St. Francis of Assisi preach during a Lenten service and asked him to help her live according to the Gospel. </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Clare joined the convent of the Benedictine nuns under Francis' orders. When her father found her and attempted to force her back into his home, she refused and professed that she would have no husband except Jesus. Clare's sister </a:t>
            </a:r>
            <a:r>
              <a:rPr lang="en-GB" sz="1500" dirty="0" err="1">
                <a:latin typeface="Arial" panose="020B0604020202020204" pitchFamily="34" charset="0"/>
                <a:cs typeface="Arial" panose="020B0604020202020204" pitchFamily="34" charset="0"/>
              </a:rPr>
              <a:t>Catarina</a:t>
            </a:r>
            <a:r>
              <a:rPr lang="en-GB" sz="1500" dirty="0">
                <a:latin typeface="Arial" panose="020B0604020202020204" pitchFamily="34" charset="0"/>
                <a:cs typeface="Arial" panose="020B0604020202020204" pitchFamily="34" charset="0"/>
              </a:rPr>
              <a:t>, who took the name Agnes also joined her.</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Overtime, other women joined them, wanting to also be brides of Jesus and live with no money. They became known as the “Order of the Poor Ladies of St Clare." They all lived a simple life of austerity, seclusion from the world, and poverty. St. Clare and her sisters wore no shoes, ate no meat, lived in a poor house, and kept silent most of the time. Their lives consisted of manual labour and prayer. Yet, they were very happy, because Our Lord was close to them all the time.</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Clare is often pictured carrying a monstrance or </a:t>
            </a:r>
            <a:r>
              <a:rPr lang="en-GB" sz="1500" dirty="0" err="1">
                <a:latin typeface="Arial" panose="020B0604020202020204" pitchFamily="34" charset="0"/>
                <a:cs typeface="Arial" panose="020B0604020202020204" pitchFamily="34" charset="0"/>
              </a:rPr>
              <a:t>pyx</a:t>
            </a:r>
            <a:r>
              <a:rPr lang="en-GB" sz="1500" dirty="0">
                <a:latin typeface="Arial" panose="020B0604020202020204" pitchFamily="34" charset="0"/>
                <a:cs typeface="Arial" panose="020B0604020202020204" pitchFamily="34" charset="0"/>
              </a:rPr>
              <a:t>, to commemorate the time she warded off the soldiers at the gates of her convent with the Blessed Sacrament. St. Clare's feast day is celebrated on August 11.</a:t>
            </a:r>
          </a:p>
          <a:p>
            <a:pPr algn="just"/>
            <a:endParaRPr lang="en-GB" sz="15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688" y="1268760"/>
            <a:ext cx="2893533"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823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819107" y="420858"/>
            <a:ext cx="4896544" cy="6463308"/>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There is a legend that in the land of Canaan in Palestine there lived a very strong man called </a:t>
            </a:r>
            <a:r>
              <a:rPr lang="en-GB" sz="1600" dirty="0" err="1">
                <a:latin typeface="Arial" panose="020B0604020202020204" pitchFamily="34" charset="0"/>
                <a:cs typeface="Arial" panose="020B0604020202020204" pitchFamily="34" charset="0"/>
              </a:rPr>
              <a:t>Offero</a:t>
            </a:r>
            <a:r>
              <a:rPr lang="en-GB" sz="1600" dirty="0">
                <a:latin typeface="Arial" panose="020B0604020202020204" pitchFamily="34" charset="0"/>
                <a:cs typeface="Arial" panose="020B0604020202020204" pitchFamily="34" charset="0"/>
              </a:rPr>
              <a:t>. He is said to have left his native land looking for adventure. He said, “I will roam through the whole world in search of the greatest kings, and I will be his servant.”</a:t>
            </a:r>
          </a:p>
          <a:p>
            <a:pPr algn="just"/>
            <a:endParaRPr lang="en-GB" sz="1600" dirty="0">
              <a:latin typeface="Arial" panose="020B0604020202020204" pitchFamily="34" charset="0"/>
              <a:cs typeface="Arial" panose="020B0604020202020204" pitchFamily="34" charset="0"/>
            </a:endParaRPr>
          </a:p>
          <a:p>
            <a:pPr algn="just"/>
            <a:r>
              <a:rPr lang="en-GB" sz="1600" dirty="0" err="1">
                <a:latin typeface="Arial" panose="020B0604020202020204" pitchFamily="34" charset="0"/>
                <a:cs typeface="Arial" panose="020B0604020202020204" pitchFamily="34" charset="0"/>
              </a:rPr>
              <a:t>Offero</a:t>
            </a:r>
            <a:r>
              <a:rPr lang="en-GB" sz="1600" dirty="0">
                <a:latin typeface="Arial" panose="020B0604020202020204" pitchFamily="34" charset="0"/>
                <a:cs typeface="Arial" panose="020B0604020202020204" pitchFamily="34" charset="0"/>
              </a:rPr>
              <a:t> met a hermit who guarded a dangerous passage across a stream, and guided travellers to a place where they could cross safely. The hermit instructed him about our Lord, the greatest King. </a:t>
            </a:r>
            <a:r>
              <a:rPr lang="en-GB" sz="1600" dirty="0" err="1">
                <a:latin typeface="Arial" panose="020B0604020202020204" pitchFamily="34" charset="0"/>
                <a:cs typeface="Arial" panose="020B0604020202020204" pitchFamily="34" charset="0"/>
              </a:rPr>
              <a:t>Offero</a:t>
            </a:r>
            <a:r>
              <a:rPr lang="en-GB" sz="1600" dirty="0">
                <a:latin typeface="Arial" panose="020B0604020202020204" pitchFamily="34" charset="0"/>
                <a:cs typeface="Arial" panose="020B0604020202020204" pitchFamily="34" charset="0"/>
              </a:rPr>
              <a:t> settled down near the stream and carried travellers across on his shoulders to serve the great King.</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One day he carried a little boy on his shoulders. </a:t>
            </a:r>
            <a:r>
              <a:rPr lang="en-GB" sz="1600" dirty="0" err="1">
                <a:latin typeface="Arial" panose="020B0604020202020204" pitchFamily="34" charset="0"/>
                <a:cs typeface="Arial" panose="020B0604020202020204" pitchFamily="34" charset="0"/>
              </a:rPr>
              <a:t>Offero</a:t>
            </a:r>
            <a:r>
              <a:rPr lang="en-GB" sz="1600" dirty="0">
                <a:latin typeface="Arial" panose="020B0604020202020204" pitchFamily="34" charset="0"/>
                <a:cs typeface="Arial" panose="020B0604020202020204" pitchFamily="34" charset="0"/>
              </a:rPr>
              <a:t> cried out, “Child, I feel as if I were carrying the whole world upon my shoulders.” The little boy answered smiling, “You are carrying more than the world; you are carrying Him Who created heaven and earth.” It is said that the boy Jesus baptised </a:t>
            </a:r>
            <a:r>
              <a:rPr lang="en-GB" sz="1600" dirty="0" err="1">
                <a:latin typeface="Arial" panose="020B0604020202020204" pitchFamily="34" charset="0"/>
                <a:cs typeface="Arial" panose="020B0604020202020204" pitchFamily="34" charset="0"/>
              </a:rPr>
              <a:t>Offero</a:t>
            </a:r>
            <a:r>
              <a:rPr lang="en-GB" sz="1600" dirty="0">
                <a:latin typeface="Arial" panose="020B0604020202020204" pitchFamily="34" charset="0"/>
                <a:cs typeface="Arial" panose="020B0604020202020204" pitchFamily="34" charset="0"/>
              </a:rPr>
              <a:t>. Since then he has been called Christopher or Christ-bearer.</a:t>
            </a:r>
          </a:p>
          <a:p>
            <a:pPr algn="just"/>
            <a:endParaRPr lang="en-GB" sz="1600" dirty="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a:p>
            <a:pPr algn="just"/>
            <a:endParaRPr lang="en-GB" sz="1400" dirty="0">
              <a:latin typeface="Arial" panose="020B0604020202020204" pitchFamily="34" charset="0"/>
              <a:cs typeface="Arial" panose="020B0604020202020204" pitchFamily="34" charset="0"/>
            </a:endParaRPr>
          </a:p>
        </p:txBody>
      </p:sp>
      <p:sp>
        <p:nvSpPr>
          <p:cNvPr id="2" name="Rectangle 1"/>
          <p:cNvSpPr/>
          <p:nvPr/>
        </p:nvSpPr>
        <p:spPr>
          <a:xfrm>
            <a:off x="323529" y="5661248"/>
            <a:ext cx="3312367"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July 25</a:t>
            </a:r>
            <a:r>
              <a:rPr lang="en-GB" sz="1500" b="1" baseline="30000" dirty="0">
                <a:latin typeface="Arial" panose="020B0604020202020204" pitchFamily="34" charset="0"/>
                <a:cs typeface="Arial" panose="020B0604020202020204" pitchFamily="34" charset="0"/>
              </a:rPr>
              <a:t>th</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Travellers</a:t>
            </a:r>
          </a:p>
        </p:txBody>
      </p:sp>
      <p:sp>
        <p:nvSpPr>
          <p:cNvPr id="5" name="Title 4"/>
          <p:cNvSpPr>
            <a:spLocks noGrp="1"/>
          </p:cNvSpPr>
          <p:nvPr>
            <p:ph type="ctrTitle"/>
          </p:nvPr>
        </p:nvSpPr>
        <p:spPr>
          <a:xfrm>
            <a:off x="280120" y="388414"/>
            <a:ext cx="3384376" cy="648072"/>
          </a:xfrm>
        </p:spPr>
        <p:txBody>
          <a:bodyPr>
            <a:noAutofit/>
          </a:bodyPr>
          <a:lstStyle/>
          <a:p>
            <a:r>
              <a:rPr lang="en-GB" sz="3600" dirty="0">
                <a:latin typeface="Arial" panose="020B0604020202020204" pitchFamily="34" charset="0"/>
                <a:cs typeface="Arial" panose="020B0604020202020204" pitchFamily="34" charset="0"/>
              </a:rPr>
              <a:t>St Christopher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95863"/>
            <a:ext cx="2880320" cy="418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75551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29B"/>
        </a:solidFill>
        <a:effectLst/>
      </p:bgPr>
    </p:bg>
    <p:spTree>
      <p:nvGrpSpPr>
        <p:cNvPr id="1" name=""/>
        <p:cNvGrpSpPr/>
        <p:nvPr/>
      </p:nvGrpSpPr>
      <p:grpSpPr>
        <a:xfrm>
          <a:off x="0" y="0"/>
          <a:ext cx="0" cy="0"/>
          <a:chOff x="0" y="0"/>
          <a:chExt cx="0" cy="0"/>
        </a:xfrm>
      </p:grpSpPr>
      <p:sp>
        <p:nvSpPr>
          <p:cNvPr id="4" name="TextBox 3"/>
          <p:cNvSpPr txBox="1"/>
          <p:nvPr/>
        </p:nvSpPr>
        <p:spPr>
          <a:xfrm>
            <a:off x="3779912" y="404664"/>
            <a:ext cx="5184576" cy="6709529"/>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Colette was a beautiful woman whose radiant inner strength attracted people. However, her spirituality, her commitment to God, and her heart for souls, not her physical qualities, suited her for her reforming mission.</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At seventeen, upon her parents’ death, Colette joined the Franciscan Order. She lived for eight years as a hermit at Corbie Abbey in Picardy. Toward the end of this time, St. Francis appeared to her in a vision and charged her to restore the Poor </a:t>
            </a:r>
            <a:r>
              <a:rPr lang="en-GB" sz="1600" dirty="0" err="1">
                <a:latin typeface="Arial" panose="020B0604020202020204" pitchFamily="34" charset="0"/>
                <a:cs typeface="Arial" panose="020B0604020202020204" pitchFamily="34" charset="0"/>
              </a:rPr>
              <a:t>Clares</a:t>
            </a:r>
            <a:r>
              <a:rPr lang="en-GB" sz="1600" dirty="0">
                <a:latin typeface="Arial" panose="020B0604020202020204" pitchFamily="34" charset="0"/>
                <a:cs typeface="Arial" panose="020B0604020202020204" pitchFamily="34" charset="0"/>
              </a:rPr>
              <a:t> to their original austerity. </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Colette’s first reports to reform convents met vigorous opposition. She then sought the approval of Pope Benedict XIII, who professed her as a Poor Clare and put her in charge of all convents she would reform. </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Before her death in 1447, the saint had founded or renewed seventeen convents and several friaries throughout France and Spain. Like Francis and Clare, Colette devoted herself to Christ, spending every Friday meditating on the passion. </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At age sixty-six, Colette foretold her death, received the sacrament of the sick, and died.</a:t>
            </a:r>
          </a:p>
          <a:p>
            <a:pPr algn="just"/>
            <a:endParaRPr lang="en-GB" sz="1600" dirty="0">
              <a:latin typeface="Arial" panose="020B0604020202020204" pitchFamily="34" charset="0"/>
              <a:cs typeface="Arial" panose="020B0604020202020204" pitchFamily="34" charset="0"/>
            </a:endParaRPr>
          </a:p>
          <a:p>
            <a:pPr algn="just"/>
            <a:endParaRPr lang="en-GB" sz="1400" dirty="0">
              <a:latin typeface="Arial" panose="020B0604020202020204" pitchFamily="34" charset="0"/>
              <a:cs typeface="Arial" panose="020B0604020202020204" pitchFamily="34" charset="0"/>
            </a:endParaRPr>
          </a:p>
        </p:txBody>
      </p:sp>
      <p:sp>
        <p:nvSpPr>
          <p:cNvPr id="2" name="Rectangle 1"/>
          <p:cNvSpPr/>
          <p:nvPr/>
        </p:nvSpPr>
        <p:spPr>
          <a:xfrm>
            <a:off x="323529" y="5661248"/>
            <a:ext cx="3312367"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March 6</a:t>
            </a:r>
            <a:r>
              <a:rPr lang="en-GB" sz="1500" b="1" baseline="30000" dirty="0">
                <a:latin typeface="Arial" panose="020B0604020202020204" pitchFamily="34" charset="0"/>
                <a:cs typeface="Arial" panose="020B0604020202020204" pitchFamily="34" charset="0"/>
              </a:rPr>
              <a:t>th</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Family Members</a:t>
            </a:r>
          </a:p>
        </p:txBody>
      </p:sp>
      <p:sp>
        <p:nvSpPr>
          <p:cNvPr id="5" name="Title 4"/>
          <p:cNvSpPr>
            <a:spLocks noGrp="1"/>
          </p:cNvSpPr>
          <p:nvPr>
            <p:ph type="ctrTitle"/>
          </p:nvPr>
        </p:nvSpPr>
        <p:spPr>
          <a:xfrm>
            <a:off x="280120" y="388414"/>
            <a:ext cx="3384376" cy="648072"/>
          </a:xfrm>
        </p:spPr>
        <p:txBody>
          <a:bodyPr>
            <a:noAutofit/>
          </a:bodyPr>
          <a:lstStyle/>
          <a:p>
            <a:r>
              <a:rPr lang="en-GB" sz="3600" dirty="0">
                <a:latin typeface="Arial" panose="020B0604020202020204" pitchFamily="34" charset="0"/>
                <a:cs typeface="Arial" panose="020B0604020202020204" pitchFamily="34" charset="0"/>
              </a:rPr>
              <a:t>St Colette</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56" y="1340768"/>
            <a:ext cx="2808312" cy="4049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44479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427138"/>
            <a:ext cx="5184576" cy="6093976"/>
          </a:xfrm>
          <a:prstGeom prst="rect">
            <a:avLst/>
          </a:prstGeom>
          <a:noFill/>
        </p:spPr>
        <p:txBody>
          <a:bodyPr wrap="square" rtlCol="0">
            <a:spAutoFit/>
          </a:bodyPr>
          <a:lstStyle/>
          <a:p>
            <a:pPr algn="just"/>
            <a:r>
              <a:rPr lang="en-GB" sz="1500" dirty="0">
                <a:latin typeface="Arial" panose="020B0604020202020204" pitchFamily="34" charset="0"/>
                <a:cs typeface="Arial" panose="020B0604020202020204" pitchFamily="34" charset="0"/>
              </a:rPr>
              <a:t>In 563, St Columba travelled to Scotland from Ireland. He based himself on the island of Iona. He provided guiding the only centre of literacy in the region, his reputation as a holy man led to his role as a diplomat among the tribes.</a:t>
            </a:r>
            <a:endParaRPr lang="en-GB" sz="1500" baseline="30000" dirty="0">
              <a:latin typeface="Arial" panose="020B0604020202020204" pitchFamily="34" charset="0"/>
              <a:cs typeface="Arial" panose="020B0604020202020204" pitchFamily="34" charset="0"/>
            </a:endParaRP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There are also many stories of miracles which he performed during his work to convert the </a:t>
            </a:r>
            <a:r>
              <a:rPr lang="en-GB" sz="1500" dirty="0" err="1">
                <a:latin typeface="Arial" panose="020B0604020202020204" pitchFamily="34" charset="0"/>
                <a:cs typeface="Arial" panose="020B0604020202020204" pitchFamily="34" charset="0"/>
              </a:rPr>
              <a:t>Picts</a:t>
            </a:r>
            <a:r>
              <a:rPr lang="en-GB" sz="1500" dirty="0">
                <a:latin typeface="Arial" panose="020B0604020202020204" pitchFamily="34" charset="0"/>
                <a:cs typeface="Arial" panose="020B0604020202020204" pitchFamily="34" charset="0"/>
              </a:rPr>
              <a:t>, the most famous being his encounter with an unidentified animal that some have equated with the Loch Ness Monster in 565. It is said that he banished a ferocious "water beast" to the depths of the River Ness after it had killed a </a:t>
            </a:r>
            <a:r>
              <a:rPr lang="en-GB" sz="1500" dirty="0" err="1">
                <a:latin typeface="Arial" panose="020B0604020202020204" pitchFamily="34" charset="0"/>
                <a:cs typeface="Arial" panose="020B0604020202020204" pitchFamily="34" charset="0"/>
              </a:rPr>
              <a:t>Pict</a:t>
            </a:r>
            <a:r>
              <a:rPr lang="en-GB" sz="1500" dirty="0">
                <a:latin typeface="Arial" panose="020B0604020202020204" pitchFamily="34" charset="0"/>
                <a:cs typeface="Arial" panose="020B0604020202020204" pitchFamily="34" charset="0"/>
              </a:rPr>
              <a:t> and then tried to attack Columba's disciple</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He was also very energetic in his work as a missionary, and, in addition to founding several churches in the Hebrides, he worked to turn his monastery at Iona into a school for missionaries. </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He was a renowned man of letters, having written several hymns and being credited with having transcribed 300 books. </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Columba died on Iona and was buried in 597 by his monks in the abbey he created. In 794 the Vikings descended on Iona. Columba's relics were finally removed in 849 and divided between Scotland and Ireland. </a:t>
            </a:r>
          </a:p>
        </p:txBody>
      </p:sp>
      <p:sp>
        <p:nvSpPr>
          <p:cNvPr id="2" name="Rectangle 1"/>
          <p:cNvSpPr/>
          <p:nvPr/>
        </p:nvSpPr>
        <p:spPr>
          <a:xfrm>
            <a:off x="323528" y="5730295"/>
            <a:ext cx="3312368"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June 9</a:t>
            </a:r>
            <a:r>
              <a:rPr lang="en-GB" sz="1500" b="1" baseline="30000" dirty="0">
                <a:latin typeface="Arial" panose="020B0604020202020204" pitchFamily="34" charset="0"/>
                <a:cs typeface="Arial" panose="020B0604020202020204" pitchFamily="34" charset="0"/>
              </a:rPr>
              <a:t>th</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Bookbinders</a:t>
            </a:r>
          </a:p>
        </p:txBody>
      </p:sp>
      <p:sp>
        <p:nvSpPr>
          <p:cNvPr id="5" name="Title 4"/>
          <p:cNvSpPr>
            <a:spLocks noGrp="1"/>
          </p:cNvSpPr>
          <p:nvPr>
            <p:ph type="ctrTitle"/>
          </p:nvPr>
        </p:nvSpPr>
        <p:spPr>
          <a:xfrm>
            <a:off x="296040" y="399028"/>
            <a:ext cx="3384376" cy="648072"/>
          </a:xfrm>
        </p:spPr>
        <p:txBody>
          <a:bodyPr>
            <a:normAutofit fontScale="90000"/>
          </a:bodyPr>
          <a:lstStyle/>
          <a:p>
            <a:r>
              <a:rPr lang="en-GB" sz="4000" dirty="0">
                <a:latin typeface="Arial" panose="020B0604020202020204" pitchFamily="34" charset="0"/>
                <a:cs typeface="Arial" panose="020B0604020202020204" pitchFamily="34" charset="0"/>
              </a:rPr>
              <a:t>St</a:t>
            </a:r>
            <a:r>
              <a:rPr lang="en-GB" sz="4000" baseline="0" dirty="0">
                <a:latin typeface="Arial" panose="020B0604020202020204" pitchFamily="34" charset="0"/>
                <a:cs typeface="Arial" panose="020B0604020202020204" pitchFamily="34" charset="0"/>
              </a:rPr>
              <a:t> Columba</a:t>
            </a:r>
            <a:endParaRPr lang="en-GB" sz="4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54" y="1196752"/>
            <a:ext cx="3115534" cy="4300697"/>
          </a:xfrm>
          <a:prstGeom prst="rect">
            <a:avLst/>
          </a:prstGeom>
        </p:spPr>
      </p:pic>
    </p:spTree>
    <p:extLst>
      <p:ext uri="{BB962C8B-B14F-4D97-AF65-F5344CB8AC3E}">
        <p14:creationId xmlns:p14="http://schemas.microsoft.com/office/powerpoint/2010/main" val="93793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635896" y="318096"/>
            <a:ext cx="5328592" cy="6294031"/>
          </a:xfrm>
          <a:prstGeom prst="rect">
            <a:avLst/>
          </a:prstGeom>
          <a:noFill/>
        </p:spPr>
        <p:txBody>
          <a:bodyPr wrap="square" rtlCol="0">
            <a:spAutoFit/>
          </a:bodyPr>
          <a:lstStyle/>
          <a:p>
            <a:r>
              <a:rPr lang="en-GB" sz="1550" dirty="0">
                <a:latin typeface="Arial" panose="020B0604020202020204" pitchFamily="34" charset="0"/>
                <a:cs typeface="Arial" panose="020B0604020202020204" pitchFamily="34" charset="0"/>
              </a:rPr>
              <a:t>Francis was born in Assisi, Italy in 1182. He grew up leading a privileged life as the son of a wealthy cloth merchant. Francis loved to learn and sing songs as a boy. </a:t>
            </a:r>
            <a:br>
              <a:rPr lang="en-GB" sz="1550" dirty="0">
                <a:latin typeface="Arial" panose="020B0604020202020204" pitchFamily="34" charset="0"/>
                <a:cs typeface="Arial" panose="020B0604020202020204" pitchFamily="34" charset="0"/>
              </a:rPr>
            </a:br>
            <a:br>
              <a:rPr lang="en-GB" sz="1550" dirty="0">
                <a:latin typeface="Arial" panose="020B0604020202020204" pitchFamily="34" charset="0"/>
                <a:cs typeface="Arial" panose="020B0604020202020204" pitchFamily="34" charset="0"/>
              </a:rPr>
            </a:br>
            <a:r>
              <a:rPr lang="en-GB" sz="1550" dirty="0">
                <a:latin typeface="Arial" panose="020B0604020202020204" pitchFamily="34" charset="0"/>
                <a:cs typeface="Arial" panose="020B0604020202020204" pitchFamily="34" charset="0"/>
              </a:rPr>
              <a:t>Francis went to battle  and was captured and taken prisoner. He was held prisoner in a dungeon for a year before his father paid the ransom and he was set free. </a:t>
            </a:r>
            <a:br>
              <a:rPr lang="en-GB" sz="1550" dirty="0">
                <a:latin typeface="Arial" panose="020B0604020202020204" pitchFamily="34" charset="0"/>
                <a:cs typeface="Arial" panose="020B0604020202020204" pitchFamily="34" charset="0"/>
              </a:rPr>
            </a:br>
            <a:br>
              <a:rPr lang="en-GB" sz="1550" dirty="0">
                <a:latin typeface="Arial" panose="020B0604020202020204" pitchFamily="34" charset="0"/>
                <a:cs typeface="Arial" panose="020B0604020202020204" pitchFamily="34" charset="0"/>
              </a:rPr>
            </a:br>
            <a:r>
              <a:rPr lang="en-GB" sz="1550" dirty="0">
                <a:latin typeface="Arial" panose="020B0604020202020204" pitchFamily="34" charset="0"/>
                <a:cs typeface="Arial" panose="020B0604020202020204" pitchFamily="34" charset="0"/>
              </a:rPr>
              <a:t>Over the next few years Francis began to see visions from God that changed his life. When praying in a church, Francis heard God tell him to "repair my church, which is falling in ruins." </a:t>
            </a:r>
            <a:br>
              <a:rPr lang="en-GB" sz="1550" dirty="0">
                <a:latin typeface="Arial" panose="020B0604020202020204" pitchFamily="34" charset="0"/>
                <a:cs typeface="Arial" panose="020B0604020202020204" pitchFamily="34" charset="0"/>
              </a:rPr>
            </a:br>
            <a:br>
              <a:rPr lang="en-GB" sz="1550" dirty="0">
                <a:latin typeface="Arial" panose="020B0604020202020204" pitchFamily="34" charset="0"/>
                <a:cs typeface="Arial" panose="020B0604020202020204" pitchFamily="34" charset="0"/>
              </a:rPr>
            </a:br>
            <a:r>
              <a:rPr lang="en-GB" sz="1550" dirty="0">
                <a:latin typeface="Arial" panose="020B0604020202020204" pitchFamily="34" charset="0"/>
                <a:cs typeface="Arial" panose="020B0604020202020204" pitchFamily="34" charset="0"/>
              </a:rPr>
              <a:t>Francis gave all his money to the church and took a vow  of poverty. As Francis lived his life of poverty and preached to people about the life of Jesus Christ, people began to follow him. He had one basic rule which was "To follow the teachings of our Lord Jesus Christ and to walk in his footsteps". The Franciscan Order grew as men joined and made vows of poverty. </a:t>
            </a:r>
            <a:br>
              <a:rPr lang="en-GB" sz="1550" dirty="0">
                <a:latin typeface="Arial" panose="020B0604020202020204" pitchFamily="34" charset="0"/>
                <a:cs typeface="Arial" panose="020B0604020202020204" pitchFamily="34" charset="0"/>
              </a:rPr>
            </a:br>
            <a:br>
              <a:rPr lang="en-GB" sz="1550" dirty="0">
                <a:latin typeface="Arial" panose="020B0604020202020204" pitchFamily="34" charset="0"/>
                <a:cs typeface="Arial" panose="020B0604020202020204" pitchFamily="34" charset="0"/>
              </a:rPr>
            </a:br>
            <a:r>
              <a:rPr lang="en-GB" sz="1550" dirty="0">
                <a:latin typeface="Arial" panose="020B0604020202020204" pitchFamily="34" charset="0"/>
                <a:cs typeface="Arial" panose="020B0604020202020204" pitchFamily="34" charset="0"/>
              </a:rPr>
              <a:t>Francis was known for his love of nature and animals. It is said that one day he was talking to some birds when they began to sing together. Then they flew into the sky and formed the sign of a cross. Francis died in 1226 while singing Psalm 141. </a:t>
            </a:r>
          </a:p>
        </p:txBody>
      </p:sp>
      <p:sp>
        <p:nvSpPr>
          <p:cNvPr id="2" name="Rectangle 1"/>
          <p:cNvSpPr/>
          <p:nvPr/>
        </p:nvSpPr>
        <p:spPr>
          <a:xfrm>
            <a:off x="323528" y="5730295"/>
            <a:ext cx="3312368"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October 4th</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Animals</a:t>
            </a:r>
          </a:p>
        </p:txBody>
      </p:sp>
      <p:sp>
        <p:nvSpPr>
          <p:cNvPr id="5" name="Title 4"/>
          <p:cNvSpPr>
            <a:spLocks noGrp="1"/>
          </p:cNvSpPr>
          <p:nvPr>
            <p:ph type="ctrTitle"/>
          </p:nvPr>
        </p:nvSpPr>
        <p:spPr>
          <a:xfrm>
            <a:off x="296040" y="399028"/>
            <a:ext cx="3384376" cy="648072"/>
          </a:xfrm>
        </p:spPr>
        <p:txBody>
          <a:bodyPr>
            <a:normAutofit fontScale="90000"/>
          </a:bodyPr>
          <a:lstStyle/>
          <a:p>
            <a:r>
              <a:rPr lang="en-GB" sz="4000" dirty="0">
                <a:latin typeface="Arial" panose="020B0604020202020204" pitchFamily="34" charset="0"/>
                <a:cs typeface="Arial" panose="020B0604020202020204" pitchFamily="34" charset="0"/>
              </a:rPr>
              <a:t>St</a:t>
            </a:r>
            <a:r>
              <a:rPr lang="en-GB" sz="4000" baseline="0" dirty="0">
                <a:latin typeface="Arial" panose="020B0604020202020204" pitchFamily="34" charset="0"/>
                <a:cs typeface="Arial" panose="020B0604020202020204" pitchFamily="34" charset="0"/>
              </a:rPr>
              <a:t> Francis</a:t>
            </a:r>
            <a:br>
              <a:rPr lang="en-GB" sz="4000" baseline="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of Assisi</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68" y="1248807"/>
            <a:ext cx="2701087" cy="4307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883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491880" y="813564"/>
            <a:ext cx="5328592" cy="525528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Gabriel is one of the Archangels. The word "angel" means Messenger of God. Angels who deliver messages of lesser importance are just called Angels; and those who proclaim important messages are called Archangels. They are our protectors and we know something about each of the three Archangels from the Bible.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Gabriel's name means "the power of God." He is mentioned in the book of Daniel and more importantly in Luke's Gospel.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This archangel announced to Mary that she was to be the mother of our Saviour. Gabriel announced to Zechariah that he and St Elizabeth would have a son and call him John. </a:t>
            </a:r>
          </a:p>
          <a:p>
            <a:r>
              <a:rPr lang="en-GB" sz="1600" dirty="0">
                <a:latin typeface="Arial" panose="020B0604020202020204" pitchFamily="34" charset="0"/>
                <a:cs typeface="Arial" panose="020B0604020202020204" pitchFamily="34" charset="0"/>
              </a:rPr>
              <a:t>Gabriel is the announcer, the communicator of the Good News.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We can ask him to help us be good communicators as he was. </a:t>
            </a:r>
          </a:p>
          <a:p>
            <a:endParaRPr lang="en-GB" sz="1550" dirty="0">
              <a:latin typeface="Arial" panose="020B0604020202020204" pitchFamily="34" charset="0"/>
              <a:cs typeface="Arial" panose="020B0604020202020204" pitchFamily="34" charset="0"/>
            </a:endParaRPr>
          </a:p>
        </p:txBody>
      </p:sp>
      <p:sp>
        <p:nvSpPr>
          <p:cNvPr id="2" name="Rectangle 1"/>
          <p:cNvSpPr/>
          <p:nvPr/>
        </p:nvSpPr>
        <p:spPr>
          <a:xfrm>
            <a:off x="323528" y="5730295"/>
            <a:ext cx="3312368"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September 29</a:t>
            </a:r>
            <a:r>
              <a:rPr lang="en-GB" sz="1500" b="1" baseline="30000" dirty="0">
                <a:latin typeface="Arial" panose="020B0604020202020204" pitchFamily="34" charset="0"/>
                <a:cs typeface="Arial" panose="020B0604020202020204" pitchFamily="34" charset="0"/>
              </a:rPr>
              <a:t>th</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Messengers</a:t>
            </a:r>
          </a:p>
        </p:txBody>
      </p:sp>
      <p:sp>
        <p:nvSpPr>
          <p:cNvPr id="5" name="Title 4"/>
          <p:cNvSpPr>
            <a:spLocks noGrp="1"/>
          </p:cNvSpPr>
          <p:nvPr>
            <p:ph type="ctrTitle"/>
          </p:nvPr>
        </p:nvSpPr>
        <p:spPr>
          <a:xfrm>
            <a:off x="816585" y="451111"/>
            <a:ext cx="2326253" cy="648072"/>
          </a:xfrm>
        </p:spPr>
        <p:txBody>
          <a:bodyPr>
            <a:normAutofit fontScale="90000"/>
          </a:bodyPr>
          <a:lstStyle/>
          <a:p>
            <a:r>
              <a:rPr lang="en-GB" sz="4000" dirty="0">
                <a:latin typeface="Arial" panose="020B0604020202020204" pitchFamily="34" charset="0"/>
                <a:cs typeface="Arial" panose="020B0604020202020204" pitchFamily="34" charset="0"/>
              </a:rPr>
              <a:t>St</a:t>
            </a:r>
            <a:r>
              <a:rPr lang="en-GB" sz="4000" baseline="0" dirty="0">
                <a:latin typeface="Arial" panose="020B0604020202020204" pitchFamily="34" charset="0"/>
                <a:cs typeface="Arial" panose="020B0604020202020204" pitchFamily="34" charset="0"/>
              </a:rPr>
              <a:t> Gabriel</a:t>
            </a:r>
            <a:br>
              <a:rPr lang="en-GB" sz="4000" baseline="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The Archangel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454" y="1379004"/>
            <a:ext cx="2016224" cy="410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25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404664"/>
            <a:ext cx="5184576" cy="6709529"/>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Joan was born in France in 1412. She helped her brothers on the farm and often went to a nearby chapel to pray to Jesus.</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When she was seventeen, Joan heard the voice of God calling her to drive the enemies of France from the land. Going to the king, whose army was defeated, she asked for a small army. The king believing that God had sent her to save France, gave her a band of brave soldiers. </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Joan went before the soldiers carrying her banner with the words, “Jesus, Mary” The soldiers became filled with courage and drove the British army away.</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Joan fell into the hands of the British and remained in prison for nine months. She was asked why she had gone to confession almost every day. She said, “My soul can never be too clean. I firmly believe that I shall surely be saved.”</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She was taken to the marketplace of Rouen and burned to death. With her eyes on a crucifix, she cried out, “Jesus, Jesus” through the flames.</a:t>
            </a:r>
          </a:p>
          <a:p>
            <a:pPr algn="just"/>
            <a:endParaRPr lang="en-GB" sz="1600" dirty="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a:p>
            <a:pPr algn="just"/>
            <a:endParaRPr lang="en-GB" sz="1400" dirty="0">
              <a:latin typeface="Arial" panose="020B0604020202020204" pitchFamily="34" charset="0"/>
              <a:cs typeface="Arial" panose="020B0604020202020204" pitchFamily="34" charset="0"/>
            </a:endParaRPr>
          </a:p>
        </p:txBody>
      </p:sp>
      <p:sp>
        <p:nvSpPr>
          <p:cNvPr id="2" name="Rectangle 1"/>
          <p:cNvSpPr/>
          <p:nvPr/>
        </p:nvSpPr>
        <p:spPr>
          <a:xfrm>
            <a:off x="323529" y="5661248"/>
            <a:ext cx="3312367"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May 30</a:t>
            </a:r>
            <a:r>
              <a:rPr lang="en-GB" sz="1500" b="1" baseline="30000" dirty="0">
                <a:latin typeface="Arial" panose="020B0604020202020204" pitchFamily="34" charset="0"/>
                <a:cs typeface="Arial" panose="020B0604020202020204" pitchFamily="34" charset="0"/>
              </a:rPr>
              <a:t>th</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Soldiers</a:t>
            </a:r>
          </a:p>
        </p:txBody>
      </p:sp>
      <p:sp>
        <p:nvSpPr>
          <p:cNvPr id="5" name="Title 4"/>
          <p:cNvSpPr>
            <a:spLocks noGrp="1"/>
          </p:cNvSpPr>
          <p:nvPr>
            <p:ph type="ctrTitle"/>
          </p:nvPr>
        </p:nvSpPr>
        <p:spPr>
          <a:xfrm>
            <a:off x="280120" y="388414"/>
            <a:ext cx="3384376" cy="648072"/>
          </a:xfrm>
        </p:spPr>
        <p:txBody>
          <a:bodyPr>
            <a:noAutofit/>
          </a:bodyPr>
          <a:lstStyle/>
          <a:p>
            <a:r>
              <a:rPr lang="en-GB" sz="3600" dirty="0">
                <a:latin typeface="Arial" panose="020B0604020202020204" pitchFamily="34" charset="0"/>
                <a:cs typeface="Arial" panose="020B0604020202020204" pitchFamily="34" charset="0"/>
              </a:rPr>
              <a:t>St Joan </a:t>
            </a:r>
            <a:br>
              <a:rPr lang="en-GB" sz="36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of Arc</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24" y="1304234"/>
            <a:ext cx="2771775" cy="397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937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404664"/>
            <a:ext cx="5184576" cy="6463308"/>
          </a:xfrm>
          <a:prstGeom prst="rect">
            <a:avLst/>
          </a:prstGeom>
          <a:noFill/>
        </p:spPr>
        <p:txBody>
          <a:bodyPr wrap="square" rtlCol="0">
            <a:spAutoFit/>
          </a:bodyPr>
          <a:lstStyle/>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Out of the twelve Apostles, Jesus chose three – Peter, James, and John – to be His most faithful companions.</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John was the youngest of the twelve. He and his brother James had been followers of John the Baptist. But Jesus saw them one day helping their father mend fishing nets. He called to them, “Come, follow me!” And from that time on they stayed close to Him.</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At the Last Supper, John rested his head on the shoulder of Jesus. He stayed with Jesus during His Passion and Death, especially to console Mary. Jesus entrusted His own Mother to his care.</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John preached in Palestine for many years. Later, he was taken as a prisoner to Rome. He was thrown into a pot of boiling water, but God kept him from harm.</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When he was ninety years old, John wrote his Gospel to prove that Jesus was God as well as man. His symbol is the eagle because he soars above the things of the earth and speaks of the divine nature of Christ.</a:t>
            </a:r>
          </a:p>
          <a:p>
            <a:pPr algn="just"/>
            <a:endParaRPr lang="en-GB" sz="1600" dirty="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a:p>
            <a:pPr algn="just"/>
            <a:endParaRPr lang="en-GB" sz="1400" dirty="0">
              <a:latin typeface="Arial" panose="020B0604020202020204" pitchFamily="34" charset="0"/>
              <a:cs typeface="Arial" panose="020B0604020202020204" pitchFamily="34" charset="0"/>
            </a:endParaRPr>
          </a:p>
        </p:txBody>
      </p:sp>
      <p:sp>
        <p:nvSpPr>
          <p:cNvPr id="2" name="Rectangle 1"/>
          <p:cNvSpPr/>
          <p:nvPr/>
        </p:nvSpPr>
        <p:spPr>
          <a:xfrm>
            <a:off x="323529" y="5517232"/>
            <a:ext cx="3312367"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December 27</a:t>
            </a:r>
            <a:r>
              <a:rPr lang="en-GB" sz="1500" b="1" baseline="30000" dirty="0">
                <a:latin typeface="Arial" panose="020B0604020202020204" pitchFamily="34" charset="0"/>
                <a:cs typeface="Arial" panose="020B0604020202020204" pitchFamily="34" charset="0"/>
              </a:rPr>
              <a:t>th</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Love and Friendship</a:t>
            </a:r>
          </a:p>
        </p:txBody>
      </p:sp>
      <p:sp>
        <p:nvSpPr>
          <p:cNvPr id="5" name="Title 4"/>
          <p:cNvSpPr>
            <a:spLocks noGrp="1"/>
          </p:cNvSpPr>
          <p:nvPr>
            <p:ph type="ctrTitle"/>
          </p:nvPr>
        </p:nvSpPr>
        <p:spPr>
          <a:xfrm>
            <a:off x="251520" y="430266"/>
            <a:ext cx="3384376" cy="648072"/>
          </a:xfrm>
        </p:spPr>
        <p:txBody>
          <a:bodyPr>
            <a:noAutofit/>
          </a:bodyPr>
          <a:lstStyle/>
          <a:p>
            <a:r>
              <a:rPr lang="en-GB" sz="3600" dirty="0">
                <a:latin typeface="Arial" panose="020B0604020202020204" pitchFamily="34" charset="0"/>
                <a:cs typeface="Arial" panose="020B0604020202020204" pitchFamily="34" charset="0"/>
              </a:rPr>
              <a:t>St John</a:t>
            </a:r>
            <a:br>
              <a:rPr lang="en-GB" sz="305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the Apostle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87" y="1484784"/>
            <a:ext cx="276225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577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451532"/>
            <a:ext cx="5184576" cy="5863144"/>
          </a:xfrm>
          <a:prstGeom prst="rect">
            <a:avLst/>
          </a:prstGeom>
          <a:noFill/>
        </p:spPr>
        <p:txBody>
          <a:bodyPr wrap="square" rtlCol="0">
            <a:spAutoFit/>
          </a:bodyPr>
          <a:lstStyle/>
          <a:p>
            <a:pPr algn="just"/>
            <a:r>
              <a:rPr lang="en-GB" sz="1500" dirty="0">
                <a:latin typeface="Arial" panose="020B0604020202020204" pitchFamily="34" charset="0"/>
                <a:cs typeface="Arial" panose="020B0604020202020204" pitchFamily="34" charset="0"/>
              </a:rPr>
              <a:t>Don </a:t>
            </a:r>
            <a:r>
              <a:rPr lang="en-GB" sz="1500" dirty="0" err="1">
                <a:latin typeface="Arial" panose="020B0604020202020204" pitchFamily="34" charset="0"/>
                <a:cs typeface="Arial" panose="020B0604020202020204" pitchFamily="34" charset="0"/>
              </a:rPr>
              <a:t>Bosco</a:t>
            </a:r>
            <a:r>
              <a:rPr lang="en-GB" sz="1500" dirty="0">
                <a:latin typeface="Arial" panose="020B0604020202020204" pitchFamily="34" charset="0"/>
                <a:cs typeface="Arial" panose="020B0604020202020204" pitchFamily="34" charset="0"/>
              </a:rPr>
              <a:t> was born in a village called '</a:t>
            </a:r>
            <a:r>
              <a:rPr lang="en-GB" sz="1500" dirty="0" err="1">
                <a:latin typeface="Arial" panose="020B0604020202020204" pitchFamily="34" charset="0"/>
                <a:cs typeface="Arial" panose="020B0604020202020204" pitchFamily="34" charset="0"/>
              </a:rPr>
              <a:t>Becchi</a:t>
            </a:r>
            <a:r>
              <a:rPr lang="en-GB" sz="1500" dirty="0">
                <a:latin typeface="Arial" panose="020B0604020202020204" pitchFamily="34" charset="0"/>
                <a:cs typeface="Arial" panose="020B0604020202020204" pitchFamily="34" charset="0"/>
              </a:rPr>
              <a:t>' in 1815. When he was only two years of age he lost his father and was brought up by his mother, Margaret. Through a series of events in his youth, not least a very powerful dream he had as a young boy, he learned to become a leader for the young people he grew up with, many of whom were very badly behaved. </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In order to relate to them he needed to develop certain skills. He learned that by combining entertainment with teaching and praying he could achieve positive results. Entertained by his magical balancing act, the young people would gladly listen to a lesson or pray with John </a:t>
            </a:r>
            <a:r>
              <a:rPr lang="en-GB" sz="1500" dirty="0" err="1">
                <a:latin typeface="Arial" panose="020B0604020202020204" pitchFamily="34" charset="0"/>
                <a:cs typeface="Arial" panose="020B0604020202020204" pitchFamily="34" charset="0"/>
              </a:rPr>
              <a:t>Bosco</a:t>
            </a:r>
            <a:r>
              <a:rPr lang="en-GB" sz="1500" dirty="0">
                <a:latin typeface="Arial" panose="020B0604020202020204" pitchFamily="34" charset="0"/>
                <a:cs typeface="Arial" panose="020B0604020202020204" pitchFamily="34" charset="0"/>
              </a:rPr>
              <a:t>.</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St John </a:t>
            </a:r>
            <a:r>
              <a:rPr lang="en-GB" sz="1500" dirty="0" err="1">
                <a:latin typeface="Arial" panose="020B0604020202020204" pitchFamily="34" charset="0"/>
                <a:cs typeface="Arial" panose="020B0604020202020204" pitchFamily="34" charset="0"/>
              </a:rPr>
              <a:t>Bosco</a:t>
            </a:r>
            <a:r>
              <a:rPr lang="en-GB" sz="1500" dirty="0">
                <a:latin typeface="Arial" panose="020B0604020202020204" pitchFamily="34" charset="0"/>
                <a:cs typeface="Arial" panose="020B0604020202020204" pitchFamily="34" charset="0"/>
              </a:rPr>
              <a:t> is remembered as a man who dedicated his life to the service of abandoned young people. Over 150 years ago he challenged the way young people were treated in the desperate poverty that existed at that time in the city of Turin, Italy. Others were inspired to follow him in responding to the needs of the young. John </a:t>
            </a:r>
            <a:r>
              <a:rPr lang="en-GB" sz="1500" dirty="0" err="1">
                <a:latin typeface="Arial" panose="020B0604020202020204" pitchFamily="34" charset="0"/>
                <a:cs typeface="Arial" panose="020B0604020202020204" pitchFamily="34" charset="0"/>
              </a:rPr>
              <a:t>Bosco</a:t>
            </a:r>
            <a:r>
              <a:rPr lang="en-GB" sz="1500" dirty="0">
                <a:latin typeface="Arial" panose="020B0604020202020204" pitchFamily="34" charset="0"/>
                <a:cs typeface="Arial" panose="020B0604020202020204" pitchFamily="34" charset="0"/>
              </a:rPr>
              <a:t> created an order in the Catholic Church, called the </a:t>
            </a:r>
            <a:r>
              <a:rPr lang="en-GB" sz="1500" dirty="0" err="1">
                <a:latin typeface="Arial" panose="020B0604020202020204" pitchFamily="34" charset="0"/>
                <a:cs typeface="Arial" panose="020B0604020202020204" pitchFamily="34" charset="0"/>
              </a:rPr>
              <a:t>Salesians</a:t>
            </a:r>
            <a:r>
              <a:rPr lang="en-GB" sz="1500" dirty="0">
                <a:latin typeface="Arial" panose="020B0604020202020204" pitchFamily="34" charset="0"/>
                <a:cs typeface="Arial" panose="020B0604020202020204" pitchFamily="34" charset="0"/>
              </a:rPr>
              <a:t>. </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After a life of achieving so much for young people, Don </a:t>
            </a:r>
            <a:r>
              <a:rPr lang="en-GB" sz="1500" dirty="0" err="1">
                <a:latin typeface="Arial" panose="020B0604020202020204" pitchFamily="34" charset="0"/>
                <a:cs typeface="Arial" panose="020B0604020202020204" pitchFamily="34" charset="0"/>
              </a:rPr>
              <a:t>Bosco</a:t>
            </a:r>
            <a:r>
              <a:rPr lang="en-GB" sz="1500" dirty="0">
                <a:latin typeface="Arial" panose="020B0604020202020204" pitchFamily="34" charset="0"/>
                <a:cs typeface="Arial" panose="020B0604020202020204" pitchFamily="34" charset="0"/>
              </a:rPr>
              <a:t> died at dawn on the 31st of January 1888 at the age of 73.</a:t>
            </a:r>
          </a:p>
        </p:txBody>
      </p:sp>
      <p:sp>
        <p:nvSpPr>
          <p:cNvPr id="2" name="Rectangle 1"/>
          <p:cNvSpPr/>
          <p:nvPr/>
        </p:nvSpPr>
        <p:spPr>
          <a:xfrm>
            <a:off x="485291" y="5805264"/>
            <a:ext cx="2952328"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January 31</a:t>
            </a:r>
            <a:r>
              <a:rPr lang="en-GB" sz="1500" b="1" baseline="30000" dirty="0">
                <a:latin typeface="Arial" panose="020B0604020202020204" pitchFamily="34" charset="0"/>
                <a:cs typeface="Arial" panose="020B0604020202020204" pitchFamily="34" charset="0"/>
              </a:rPr>
              <a:t>st</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Young People</a:t>
            </a:r>
          </a:p>
        </p:txBody>
      </p:sp>
      <p:sp>
        <p:nvSpPr>
          <p:cNvPr id="5" name="Title 4"/>
          <p:cNvSpPr>
            <a:spLocks noGrp="1"/>
          </p:cNvSpPr>
          <p:nvPr>
            <p:ph type="ctrTitle"/>
          </p:nvPr>
        </p:nvSpPr>
        <p:spPr>
          <a:xfrm>
            <a:off x="377279" y="332656"/>
            <a:ext cx="3168352" cy="648072"/>
          </a:xfrm>
        </p:spPr>
        <p:txBody>
          <a:bodyPr>
            <a:normAutofit fontScale="90000"/>
          </a:bodyPr>
          <a:lstStyle/>
          <a:p>
            <a:r>
              <a:rPr lang="en-GB" sz="4000" dirty="0">
                <a:latin typeface="Arial" panose="020B0604020202020204" pitchFamily="34" charset="0"/>
                <a:cs typeface="Arial" panose="020B0604020202020204" pitchFamily="34" charset="0"/>
              </a:rPr>
              <a:t>St</a:t>
            </a:r>
            <a:r>
              <a:rPr lang="en-GB" sz="4000" baseline="0" dirty="0">
                <a:latin typeface="Arial" panose="020B0604020202020204" pitchFamily="34" charset="0"/>
                <a:cs typeface="Arial" panose="020B0604020202020204" pitchFamily="34" charset="0"/>
              </a:rPr>
              <a:t> John </a:t>
            </a:r>
            <a:r>
              <a:rPr lang="en-GB" sz="4000" baseline="0" dirty="0" err="1">
                <a:latin typeface="Arial" panose="020B0604020202020204" pitchFamily="34" charset="0"/>
                <a:cs typeface="Arial" panose="020B0604020202020204" pitchFamily="34" charset="0"/>
              </a:rPr>
              <a:t>Bosco</a:t>
            </a:r>
            <a:endParaRPr lang="en-GB" sz="40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567" y="1265503"/>
            <a:ext cx="2791776" cy="423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5003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E29B"/>
        </a:solidFill>
        <a:effectLst/>
      </p:bgPr>
    </p:bg>
    <p:spTree>
      <p:nvGrpSpPr>
        <p:cNvPr id="1" name=""/>
        <p:cNvGrpSpPr/>
        <p:nvPr/>
      </p:nvGrpSpPr>
      <p:grpSpPr>
        <a:xfrm>
          <a:off x="0" y="0"/>
          <a:ext cx="0" cy="0"/>
          <a:chOff x="0" y="0"/>
          <a:chExt cx="0" cy="0"/>
        </a:xfrm>
      </p:grpSpPr>
      <p:sp>
        <p:nvSpPr>
          <p:cNvPr id="4" name="TextBox 3"/>
          <p:cNvSpPr txBox="1"/>
          <p:nvPr/>
        </p:nvSpPr>
        <p:spPr>
          <a:xfrm>
            <a:off x="3779912" y="302039"/>
            <a:ext cx="5184576" cy="6324808"/>
          </a:xfrm>
          <a:prstGeom prst="rect">
            <a:avLst/>
          </a:prstGeom>
          <a:noFill/>
        </p:spPr>
        <p:txBody>
          <a:bodyPr wrap="square" rtlCol="0">
            <a:spAutoFit/>
          </a:bodyPr>
          <a:lstStyle/>
          <a:p>
            <a:pPr algn="just"/>
            <a:r>
              <a:rPr lang="en-GB" sz="1500" dirty="0">
                <a:latin typeface="Arial" panose="020B0604020202020204" pitchFamily="34" charset="0"/>
                <a:cs typeface="Arial" panose="020B0604020202020204" pitchFamily="34" charset="0"/>
              </a:rPr>
              <a:t>Born in 1579, John Ogilvie belonged to Scottish nobility. Raised a Calvinist, he was educated on the continent. Exposed to the religious controversies of his day and impressed with the faith of the martyrs, he decided to become a Catholic. </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In 1596, at age seventeen he was received into the Church. Later John attended a variety of Catholic educational institutions, and eventually he sought admission into the Jesuits. </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He was ordained at Paris in 1610 and asked to be sent to Scotland, hoping some Catholic nobles there would aid him given his lineage. </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John's work was quite successful in bringing back many people to the Faith, although his work had to be done in secret due to laws against Catholicism. However, some time later he was betrayed by someone posing as a Catholic. </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After his arrest he was tortured in prison in an effort to get him to reveal the names of other Catholics, but he refused. After three trials, John was sentenced to death for converting Protestants to the Catholic Faith. The courageous priest was hanged at Glasgow Cross in 1615 at the age of thirty-six. </a:t>
            </a:r>
          </a:p>
        </p:txBody>
      </p:sp>
      <p:sp>
        <p:nvSpPr>
          <p:cNvPr id="2" name="Rectangle 1"/>
          <p:cNvSpPr/>
          <p:nvPr/>
        </p:nvSpPr>
        <p:spPr>
          <a:xfrm>
            <a:off x="485291" y="5589240"/>
            <a:ext cx="2952328"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March 10</a:t>
            </a:r>
            <a:r>
              <a:rPr lang="en-GB" sz="1500" b="1" baseline="30000" dirty="0">
                <a:latin typeface="Arial" panose="020B0604020202020204" pitchFamily="34" charset="0"/>
                <a:cs typeface="Arial" panose="020B0604020202020204" pitchFamily="34" charset="0"/>
              </a:rPr>
              <a:t>th</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Soldiers</a:t>
            </a:r>
          </a:p>
        </p:txBody>
      </p:sp>
      <p:sp>
        <p:nvSpPr>
          <p:cNvPr id="5" name="Title 4"/>
          <p:cNvSpPr>
            <a:spLocks noGrp="1"/>
          </p:cNvSpPr>
          <p:nvPr>
            <p:ph type="ctrTitle"/>
          </p:nvPr>
        </p:nvSpPr>
        <p:spPr>
          <a:xfrm>
            <a:off x="365990" y="476672"/>
            <a:ext cx="3287653" cy="648072"/>
          </a:xfrm>
        </p:spPr>
        <p:txBody>
          <a:bodyPr>
            <a:normAutofit fontScale="90000"/>
          </a:bodyPr>
          <a:lstStyle/>
          <a:p>
            <a:r>
              <a:rPr lang="en-GB" sz="4000" dirty="0">
                <a:latin typeface="Arial" panose="020B0604020202020204" pitchFamily="34" charset="0"/>
                <a:cs typeface="Arial" panose="020B0604020202020204" pitchFamily="34" charset="0"/>
              </a:rPr>
              <a:t>St</a:t>
            </a:r>
            <a:r>
              <a:rPr lang="en-GB" sz="4000" baseline="0" dirty="0">
                <a:latin typeface="Arial" panose="020B0604020202020204" pitchFamily="34" charset="0"/>
                <a:cs typeface="Arial" panose="020B0604020202020204" pitchFamily="34" charset="0"/>
              </a:rPr>
              <a:t> John Ogilvie</a:t>
            </a:r>
            <a:endParaRPr lang="en-GB" sz="40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90" y="1438888"/>
            <a:ext cx="319093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128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907704" y="908720"/>
            <a:ext cx="5256584" cy="5724644"/>
          </a:xfrm>
          <a:prstGeom prst="rect">
            <a:avLst/>
          </a:prstGeom>
        </p:spPr>
        <p:txBody>
          <a:bodyPr wrap="square">
            <a:spAutoFit/>
          </a:bodyPr>
          <a:lstStyle/>
          <a:p>
            <a:r>
              <a:rPr lang="en-GB" sz="2200" dirty="0"/>
              <a:t>Holy Mary, Mother of God, </a:t>
            </a:r>
            <a:r>
              <a:rPr lang="en-GB" sz="2200" b="1" dirty="0"/>
              <a:t>Pray for us </a:t>
            </a:r>
          </a:p>
          <a:p>
            <a:r>
              <a:rPr lang="en-GB" sz="2200" dirty="0"/>
              <a:t>Saint Michael, </a:t>
            </a:r>
            <a:r>
              <a:rPr lang="en-GB" sz="2200" b="1" dirty="0"/>
              <a:t>Pray for us </a:t>
            </a:r>
          </a:p>
          <a:p>
            <a:r>
              <a:rPr lang="en-GB" sz="2200" dirty="0"/>
              <a:t>Saint Gabriel</a:t>
            </a:r>
            <a:r>
              <a:rPr lang="en-GB" sz="2200" b="1" dirty="0"/>
              <a:t>, Pray for us</a:t>
            </a:r>
          </a:p>
          <a:p>
            <a:r>
              <a:rPr lang="en-GB" sz="2200" dirty="0"/>
              <a:t>Saint Raphael</a:t>
            </a:r>
            <a:r>
              <a:rPr lang="en-GB" sz="2200" b="1" dirty="0"/>
              <a:t>, Pray for us</a:t>
            </a:r>
            <a:br>
              <a:rPr lang="en-GB" sz="2200" dirty="0"/>
            </a:br>
            <a:r>
              <a:rPr lang="en-GB" sz="2200" dirty="0"/>
              <a:t>Holy angels of God, </a:t>
            </a:r>
            <a:r>
              <a:rPr lang="en-GB" sz="2200" b="1" dirty="0"/>
              <a:t>Pray for us </a:t>
            </a:r>
            <a:br>
              <a:rPr lang="en-GB" sz="2200" dirty="0"/>
            </a:br>
            <a:r>
              <a:rPr lang="en-GB" sz="2200" dirty="0"/>
              <a:t>Saint John the Baptist, </a:t>
            </a:r>
            <a:r>
              <a:rPr lang="en-GB" sz="2200" b="1" dirty="0"/>
              <a:t>Pray for us </a:t>
            </a:r>
            <a:br>
              <a:rPr lang="en-GB" sz="2200" dirty="0"/>
            </a:br>
            <a:r>
              <a:rPr lang="en-GB" sz="2200" dirty="0"/>
              <a:t>Saint Joseph, </a:t>
            </a:r>
            <a:r>
              <a:rPr lang="en-GB" sz="2200" b="1" dirty="0"/>
              <a:t>Pray for us </a:t>
            </a:r>
            <a:br>
              <a:rPr lang="en-GB" sz="2200" dirty="0"/>
            </a:br>
            <a:r>
              <a:rPr lang="en-GB" sz="2200" dirty="0"/>
              <a:t>Saint Peter and Paul, </a:t>
            </a:r>
            <a:r>
              <a:rPr lang="en-GB" sz="2200" b="1" dirty="0"/>
              <a:t>Pray for us </a:t>
            </a:r>
            <a:br>
              <a:rPr lang="en-GB" sz="2200" dirty="0"/>
            </a:br>
            <a:r>
              <a:rPr lang="en-GB" sz="2200" dirty="0"/>
              <a:t>Saint Andrew, </a:t>
            </a:r>
            <a:r>
              <a:rPr lang="en-GB" sz="2200" b="1" dirty="0"/>
              <a:t>Pray for us </a:t>
            </a:r>
            <a:br>
              <a:rPr lang="en-GB" sz="2200" dirty="0"/>
            </a:br>
            <a:r>
              <a:rPr lang="en-GB" sz="2200" dirty="0"/>
              <a:t>Saint John, </a:t>
            </a:r>
            <a:r>
              <a:rPr lang="en-GB" sz="2200" b="1" dirty="0"/>
              <a:t>Pray for us </a:t>
            </a:r>
          </a:p>
          <a:p>
            <a:r>
              <a:rPr lang="en-GB" sz="2200" dirty="0"/>
              <a:t>Saint Mary Magdalene, </a:t>
            </a:r>
            <a:r>
              <a:rPr lang="en-GB" sz="2200" b="1" dirty="0"/>
              <a:t>Pray for us </a:t>
            </a:r>
            <a:br>
              <a:rPr lang="en-GB" sz="2200" dirty="0"/>
            </a:br>
            <a:r>
              <a:rPr lang="en-GB" sz="2200" dirty="0"/>
              <a:t>Saint Stephen, </a:t>
            </a:r>
            <a:r>
              <a:rPr lang="en-GB" sz="2200" b="1" dirty="0"/>
              <a:t>Pray for us </a:t>
            </a:r>
            <a:br>
              <a:rPr lang="en-GB" sz="2200" dirty="0"/>
            </a:br>
            <a:r>
              <a:rPr lang="en-GB" sz="2200" dirty="0"/>
              <a:t>Saint Ignatius of Antioch, </a:t>
            </a:r>
            <a:r>
              <a:rPr lang="en-GB" sz="2200" b="1" dirty="0"/>
              <a:t>Pray for us</a:t>
            </a:r>
          </a:p>
          <a:p>
            <a:r>
              <a:rPr lang="en-GB" sz="2200" dirty="0"/>
              <a:t>Saint Lawrence, </a:t>
            </a:r>
            <a:r>
              <a:rPr lang="en-GB" sz="2200" b="1" dirty="0"/>
              <a:t>Pray for us</a:t>
            </a:r>
          </a:p>
          <a:p>
            <a:r>
              <a:rPr lang="en-GB" sz="2200" dirty="0"/>
              <a:t>Saint Perpetua and Saint Felicity, </a:t>
            </a:r>
            <a:r>
              <a:rPr lang="en-GB" sz="2200" b="1" dirty="0"/>
              <a:t>Pray for us</a:t>
            </a:r>
            <a:br>
              <a:rPr lang="en-GB" sz="2400" dirty="0"/>
            </a:br>
            <a:br>
              <a:rPr lang="en-GB" i="1" dirty="0"/>
            </a:br>
            <a:endParaRPr lang="en-GB" i="1" dirty="0"/>
          </a:p>
        </p:txBody>
      </p:sp>
    </p:spTree>
    <p:extLst>
      <p:ext uri="{BB962C8B-B14F-4D97-AF65-F5344CB8AC3E}">
        <p14:creationId xmlns:p14="http://schemas.microsoft.com/office/powerpoint/2010/main" val="37529469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923928" y="404664"/>
            <a:ext cx="4896544" cy="6247864"/>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John was the son of the priest Zechariah. His mother was Elizabeth, a cousin of the Blessed Virgin Mary. Mary came to spend three months with her to help her before the birth of John. The Angel Gabriel foretold the birth of John during a vision of Zechariah in the Temple, and told him that John would prepare the people for the coming of the saviour.</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When John was a young man he lived in the desert for years. At the River Jordan he cried out, “Do penance, for the kingdom of heaven is at hand! I am the voice of one crying in the desert. Make straight the way of the Lord.” Large crowds were baptised by him as a sign of penance and forgiveness of sins.</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One day John pointed to Jesus with the words, “Behold the Lamb of God Who takes away the sins of the World!” And when John poured water over the head of Jesus in the Jordan River as a sign of penance, the Holy Spirit appeared in the form of a dove, and the heavenly Father said, “This is My Beloved Son in Whom I am well pleased.” King Herod had John beheaded.</a:t>
            </a:r>
          </a:p>
        </p:txBody>
      </p:sp>
      <p:sp>
        <p:nvSpPr>
          <p:cNvPr id="2" name="Rectangle 1"/>
          <p:cNvSpPr/>
          <p:nvPr/>
        </p:nvSpPr>
        <p:spPr>
          <a:xfrm>
            <a:off x="485291" y="5589240"/>
            <a:ext cx="2952328"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June 24</a:t>
            </a:r>
            <a:r>
              <a:rPr lang="en-GB" sz="1500" b="1" baseline="30000" dirty="0">
                <a:latin typeface="Arial" panose="020B0604020202020204" pitchFamily="34" charset="0"/>
                <a:cs typeface="Arial" panose="020B0604020202020204" pitchFamily="34" charset="0"/>
              </a:rPr>
              <a:t>th</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Jordan</a:t>
            </a:r>
          </a:p>
        </p:txBody>
      </p:sp>
      <p:sp>
        <p:nvSpPr>
          <p:cNvPr id="5" name="Title 4"/>
          <p:cNvSpPr>
            <a:spLocks noGrp="1"/>
          </p:cNvSpPr>
          <p:nvPr>
            <p:ph type="ctrTitle"/>
          </p:nvPr>
        </p:nvSpPr>
        <p:spPr>
          <a:xfrm>
            <a:off x="365990" y="476672"/>
            <a:ext cx="3287653" cy="648072"/>
          </a:xfrm>
        </p:spPr>
        <p:txBody>
          <a:bodyPr>
            <a:normAutofit fontScale="90000"/>
          </a:bodyPr>
          <a:lstStyle/>
          <a:p>
            <a:r>
              <a:rPr lang="en-GB" sz="4000" dirty="0">
                <a:latin typeface="Arial" panose="020B0604020202020204" pitchFamily="34" charset="0"/>
                <a:cs typeface="Arial" panose="020B0604020202020204" pitchFamily="34" charset="0"/>
              </a:rPr>
              <a:t>St</a:t>
            </a:r>
            <a:r>
              <a:rPr lang="en-GB" sz="4000" baseline="0" dirty="0">
                <a:latin typeface="Arial" panose="020B0604020202020204" pitchFamily="34" charset="0"/>
                <a:cs typeface="Arial" panose="020B0604020202020204" pitchFamily="34" charset="0"/>
              </a:rPr>
              <a:t> John</a:t>
            </a:r>
            <a:br>
              <a:rPr lang="en-GB" sz="4000" baseline="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the Baptist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60" y="1452870"/>
            <a:ext cx="2666789" cy="392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378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260648"/>
            <a:ext cx="5184576" cy="6494085"/>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 few verses in Matthew and Luke’s Gospels tell us all we know about St. Joseph. They provide just enough information to demonstrate why he was the divine choice to become the husband of Mary and the foster father of Jesus.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Joseph was genealogically perfect for these roles. A distant descendant of King David, he gave Christ the King his royal lineage. Joseph also came from the right hometown. He was from Bethlehem, the city that Scripture predicted would produce the messiah. As a carpenter, Joseph was poor—Christ’s condition of preference.</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Scripture portrays Joseph as open to God, obedient, upright, and, above all, kind. The saint displayed all of these qualities in his handling of Mary’s surprise pregnancy. Imagine the confusion of emotions that must have flooded him when Mary confided that she was going to have a baby by the Holy Spirit!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Joseph was open to God, and in a dream a divine messenger told him to take Mary home as his wife. Joseph did exactly as he was told. He was open to whatever God wanted, and when he sensed the divine will, he obeyed.</a:t>
            </a:r>
          </a:p>
        </p:txBody>
      </p:sp>
      <p:sp>
        <p:nvSpPr>
          <p:cNvPr id="2" name="Rectangle 1"/>
          <p:cNvSpPr/>
          <p:nvPr/>
        </p:nvSpPr>
        <p:spPr>
          <a:xfrm>
            <a:off x="485291" y="5733256"/>
            <a:ext cx="2952328"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March 19</a:t>
            </a:r>
            <a:r>
              <a:rPr lang="en-GB" sz="1500" b="1" baseline="30000" dirty="0">
                <a:latin typeface="Arial" panose="020B0604020202020204" pitchFamily="34" charset="0"/>
                <a:cs typeface="Arial" panose="020B0604020202020204" pitchFamily="34" charset="0"/>
              </a:rPr>
              <a:t>th</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Workers</a:t>
            </a:r>
          </a:p>
        </p:txBody>
      </p:sp>
      <p:sp>
        <p:nvSpPr>
          <p:cNvPr id="5" name="Title 4"/>
          <p:cNvSpPr>
            <a:spLocks noGrp="1"/>
          </p:cNvSpPr>
          <p:nvPr>
            <p:ph type="ctrTitle"/>
          </p:nvPr>
        </p:nvSpPr>
        <p:spPr>
          <a:xfrm>
            <a:off x="365990" y="476672"/>
            <a:ext cx="3287653" cy="648072"/>
          </a:xfrm>
        </p:spPr>
        <p:txBody>
          <a:bodyPr>
            <a:normAutofit fontScale="90000"/>
          </a:bodyPr>
          <a:lstStyle/>
          <a:p>
            <a:r>
              <a:rPr lang="en-GB" sz="4000" dirty="0">
                <a:latin typeface="Arial" panose="020B0604020202020204" pitchFamily="34" charset="0"/>
                <a:cs typeface="Arial" panose="020B0604020202020204" pitchFamily="34" charset="0"/>
              </a:rPr>
              <a:t>St</a:t>
            </a:r>
            <a:r>
              <a:rPr lang="en-GB" sz="4000" baseline="0" dirty="0">
                <a:latin typeface="Arial" panose="020B0604020202020204" pitchFamily="34" charset="0"/>
                <a:cs typeface="Arial" panose="020B0604020202020204" pitchFamily="34" charset="0"/>
              </a:rPr>
              <a:t> Joseph</a:t>
            </a:r>
            <a:endParaRPr lang="en-GB" sz="2200"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678" y="1340768"/>
            <a:ext cx="2781300" cy="4114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043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526028"/>
            <a:ext cx="5184576" cy="6093976"/>
          </a:xfrm>
          <a:prstGeom prst="rect">
            <a:avLst/>
          </a:prstGeom>
          <a:noFill/>
        </p:spPr>
        <p:txBody>
          <a:bodyPr wrap="square" rtlCol="0">
            <a:spAutoFit/>
          </a:bodyPr>
          <a:lstStyle/>
          <a:p>
            <a:pPr algn="just"/>
            <a:r>
              <a:rPr lang="en-GB" sz="1500" dirty="0">
                <a:latin typeface="Arial" panose="020B0604020202020204" pitchFamily="34" charset="0"/>
                <a:cs typeface="Arial" panose="020B0604020202020204" pitchFamily="34" charset="0"/>
              </a:rPr>
              <a:t>St </a:t>
            </a:r>
            <a:r>
              <a:rPr lang="en-GB" sz="1500" dirty="0" err="1">
                <a:latin typeface="Arial" panose="020B0604020202020204" pitchFamily="34" charset="0"/>
                <a:cs typeface="Arial" panose="020B0604020202020204" pitchFamily="34" charset="0"/>
              </a:rPr>
              <a:t>Kentigern</a:t>
            </a:r>
            <a:r>
              <a:rPr lang="en-GB" sz="1500" dirty="0">
                <a:latin typeface="Arial" panose="020B0604020202020204" pitchFamily="34" charset="0"/>
                <a:cs typeface="Arial" panose="020B0604020202020204" pitchFamily="34" charset="0"/>
              </a:rPr>
              <a:t> was brought up by Saint Serf who was ministering to the </a:t>
            </a:r>
            <a:r>
              <a:rPr lang="en-GB" sz="1500" dirty="0" err="1">
                <a:latin typeface="Arial" panose="020B0604020202020204" pitchFamily="34" charset="0"/>
                <a:cs typeface="Arial" panose="020B0604020202020204" pitchFamily="34" charset="0"/>
              </a:rPr>
              <a:t>Picts</a:t>
            </a:r>
            <a:r>
              <a:rPr lang="en-GB" sz="1500" dirty="0">
                <a:latin typeface="Arial" panose="020B0604020202020204" pitchFamily="34" charset="0"/>
                <a:cs typeface="Arial" panose="020B0604020202020204" pitchFamily="34" charset="0"/>
              </a:rPr>
              <a:t> in that area. It was Serf who gave him his popular pet-name ‘</a:t>
            </a:r>
            <a:r>
              <a:rPr lang="en-GB" sz="1500" dirty="0" err="1">
                <a:latin typeface="Arial" panose="020B0604020202020204" pitchFamily="34" charset="0"/>
                <a:cs typeface="Arial" panose="020B0604020202020204" pitchFamily="34" charset="0"/>
              </a:rPr>
              <a:t>Mungo</a:t>
            </a:r>
            <a:r>
              <a:rPr lang="en-GB" sz="1500" dirty="0">
                <a:latin typeface="Arial" panose="020B0604020202020204" pitchFamily="34" charset="0"/>
                <a:cs typeface="Arial" panose="020B0604020202020204" pitchFamily="34" charset="0"/>
              </a:rPr>
              <a:t>’ meaning ‘dear one’. At the age of twenty-five, </a:t>
            </a:r>
            <a:r>
              <a:rPr lang="en-GB" sz="1500" dirty="0" err="1">
                <a:latin typeface="Arial" panose="020B0604020202020204" pitchFamily="34" charset="0"/>
                <a:cs typeface="Arial" panose="020B0604020202020204" pitchFamily="34" charset="0"/>
              </a:rPr>
              <a:t>Mungo</a:t>
            </a:r>
            <a:r>
              <a:rPr lang="en-GB" sz="1500" dirty="0">
                <a:latin typeface="Arial" panose="020B0604020202020204" pitchFamily="34" charset="0"/>
                <a:cs typeface="Arial" panose="020B0604020202020204" pitchFamily="34" charset="0"/>
              </a:rPr>
              <a:t> began his missionary labours on the Clyde, on the site of modern Glasgow. He built his church across the water from an extinct volcano, next to the </a:t>
            </a:r>
            <a:r>
              <a:rPr lang="en-GB" sz="1500" dirty="0" err="1">
                <a:latin typeface="Arial" panose="020B0604020202020204" pitchFamily="34" charset="0"/>
                <a:cs typeface="Arial" panose="020B0604020202020204" pitchFamily="34" charset="0"/>
              </a:rPr>
              <a:t>Molendinar</a:t>
            </a:r>
            <a:r>
              <a:rPr lang="en-GB" sz="1500" dirty="0">
                <a:latin typeface="Arial" panose="020B0604020202020204" pitchFamily="34" charset="0"/>
                <a:cs typeface="Arial" panose="020B0604020202020204" pitchFamily="34" charset="0"/>
              </a:rPr>
              <a:t> Burn, where the present medieval cathedral now stands. For some thirteen years, he laboured in the district, living a most austere life in a small cell and making many converts by his holy example and his preaching.</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In the </a:t>
            </a:r>
            <a:r>
              <a:rPr lang="en-GB" sz="1500" i="1" dirty="0">
                <a:latin typeface="Arial" panose="020B0604020202020204" pitchFamily="34" charset="0"/>
                <a:cs typeface="Arial" panose="020B0604020202020204" pitchFamily="34" charset="0"/>
              </a:rPr>
              <a:t>Life of Saint </a:t>
            </a:r>
            <a:r>
              <a:rPr lang="en-GB" sz="1500" i="1" dirty="0" err="1">
                <a:latin typeface="Arial" panose="020B0604020202020204" pitchFamily="34" charset="0"/>
                <a:cs typeface="Arial" panose="020B0604020202020204" pitchFamily="34" charset="0"/>
              </a:rPr>
              <a:t>Mungo</a:t>
            </a:r>
            <a:r>
              <a:rPr lang="en-GB" sz="1500" dirty="0">
                <a:latin typeface="Arial" panose="020B0604020202020204" pitchFamily="34" charset="0"/>
                <a:cs typeface="Arial" panose="020B0604020202020204" pitchFamily="34" charset="0"/>
              </a:rPr>
              <a:t>, he performed four miracles in Glasgow. The following verse is used to remember </a:t>
            </a:r>
            <a:r>
              <a:rPr lang="en-GB" sz="1500" dirty="0" err="1">
                <a:latin typeface="Arial" panose="020B0604020202020204" pitchFamily="34" charset="0"/>
                <a:cs typeface="Arial" panose="020B0604020202020204" pitchFamily="34" charset="0"/>
              </a:rPr>
              <a:t>Mungo's</a:t>
            </a:r>
            <a:r>
              <a:rPr lang="en-GB" sz="1500" dirty="0">
                <a:latin typeface="Arial" panose="020B0604020202020204" pitchFamily="34" charset="0"/>
                <a:cs typeface="Arial" panose="020B0604020202020204" pitchFamily="34" charset="0"/>
              </a:rPr>
              <a:t> four miracles:</a:t>
            </a:r>
          </a:p>
          <a:p>
            <a:pPr algn="just"/>
            <a:endParaRPr lang="en-GB" sz="1500" dirty="0">
              <a:latin typeface="Arial" panose="020B0604020202020204" pitchFamily="34" charset="0"/>
              <a:cs typeface="Arial" panose="020B0604020202020204" pitchFamily="34" charset="0"/>
            </a:endParaRPr>
          </a:p>
          <a:p>
            <a:pPr algn="just"/>
            <a:r>
              <a:rPr lang="en-GB" sz="1500" i="1" dirty="0">
                <a:latin typeface="Arial" panose="020B0604020202020204" pitchFamily="34" charset="0"/>
                <a:cs typeface="Arial" panose="020B0604020202020204" pitchFamily="34" charset="0"/>
              </a:rPr>
              <a:t>	Here is the bird that never flew</a:t>
            </a:r>
          </a:p>
          <a:p>
            <a:pPr algn="just"/>
            <a:r>
              <a:rPr lang="en-GB" sz="1500" i="1" dirty="0">
                <a:latin typeface="Arial" panose="020B0604020202020204" pitchFamily="34" charset="0"/>
                <a:cs typeface="Arial" panose="020B0604020202020204" pitchFamily="34" charset="0"/>
              </a:rPr>
              <a:t>	Here is the tree that never grew</a:t>
            </a:r>
          </a:p>
          <a:p>
            <a:pPr algn="just"/>
            <a:r>
              <a:rPr lang="en-GB" sz="1500" i="1" dirty="0">
                <a:latin typeface="Arial" panose="020B0604020202020204" pitchFamily="34" charset="0"/>
                <a:cs typeface="Arial" panose="020B0604020202020204" pitchFamily="34" charset="0"/>
              </a:rPr>
              <a:t>	Here is the bell that never rang</a:t>
            </a:r>
          </a:p>
          <a:p>
            <a:pPr algn="just"/>
            <a:r>
              <a:rPr lang="en-GB" sz="1500" i="1" dirty="0">
                <a:latin typeface="Arial" panose="020B0604020202020204" pitchFamily="34" charset="0"/>
                <a:cs typeface="Arial" panose="020B0604020202020204" pitchFamily="34" charset="0"/>
              </a:rPr>
              <a:t>	Here is the fish that never swam</a:t>
            </a:r>
          </a:p>
          <a:p>
            <a:pPr algn="just"/>
            <a:endParaRPr lang="en-GB" sz="1500" i="1" dirty="0">
              <a:latin typeface="Arial" panose="020B0604020202020204" pitchFamily="34" charset="0"/>
              <a:cs typeface="Arial" panose="020B0604020202020204" pitchFamily="34" charset="0"/>
            </a:endParaRPr>
          </a:p>
          <a:p>
            <a:pPr algn="just"/>
            <a:r>
              <a:rPr lang="en-GB" sz="1500" dirty="0" err="1">
                <a:latin typeface="Arial" panose="020B0604020202020204" pitchFamily="34" charset="0"/>
                <a:cs typeface="Arial" panose="020B0604020202020204" pitchFamily="34" charset="0"/>
              </a:rPr>
              <a:t>Mungo's</a:t>
            </a:r>
            <a:r>
              <a:rPr lang="en-GB" sz="1500" dirty="0">
                <a:latin typeface="Arial" panose="020B0604020202020204" pitchFamily="34" charset="0"/>
                <a:cs typeface="Arial" panose="020B0604020202020204" pitchFamily="34" charset="0"/>
              </a:rPr>
              <a:t> four religious miracles in Glasgow are represented in the city's coat of arms. Glasgow's current motto </a:t>
            </a:r>
            <a:r>
              <a:rPr lang="en-GB" sz="1500" i="1" dirty="0">
                <a:latin typeface="Arial" panose="020B0604020202020204" pitchFamily="34" charset="0"/>
                <a:cs typeface="Arial" panose="020B0604020202020204" pitchFamily="34" charset="0"/>
              </a:rPr>
              <a:t>Let Glasgow Flourish is </a:t>
            </a:r>
            <a:r>
              <a:rPr lang="en-GB" sz="1500" dirty="0">
                <a:latin typeface="Arial" panose="020B0604020202020204" pitchFamily="34" charset="0"/>
                <a:cs typeface="Arial" panose="020B0604020202020204" pitchFamily="34" charset="0"/>
              </a:rPr>
              <a:t>inspired by </a:t>
            </a:r>
            <a:r>
              <a:rPr lang="en-GB" sz="1500" dirty="0" err="1">
                <a:latin typeface="Arial" panose="020B0604020202020204" pitchFamily="34" charset="0"/>
                <a:cs typeface="Arial" panose="020B0604020202020204" pitchFamily="34" charset="0"/>
              </a:rPr>
              <a:t>Mungo's</a:t>
            </a:r>
            <a:r>
              <a:rPr lang="en-GB" sz="1500" dirty="0">
                <a:latin typeface="Arial" panose="020B0604020202020204" pitchFamily="34" charset="0"/>
                <a:cs typeface="Arial" panose="020B0604020202020204" pitchFamily="34" charset="0"/>
              </a:rPr>
              <a:t> original call </a:t>
            </a:r>
            <a:r>
              <a:rPr lang="en-GB" sz="1500" i="1" dirty="0">
                <a:latin typeface="Arial" panose="020B0604020202020204" pitchFamily="34" charset="0"/>
                <a:cs typeface="Arial" panose="020B0604020202020204" pitchFamily="34" charset="0"/>
              </a:rPr>
              <a:t>"Let Glasgow flourish by the preaching of the word"</a:t>
            </a:r>
            <a:r>
              <a:rPr lang="en-GB" sz="1500" dirty="0">
                <a:latin typeface="Arial" panose="020B0604020202020204" pitchFamily="34" charset="0"/>
                <a:cs typeface="Arial" panose="020B0604020202020204" pitchFamily="34" charset="0"/>
              </a:rPr>
              <a:t>.</a:t>
            </a:r>
          </a:p>
        </p:txBody>
      </p:sp>
      <p:sp>
        <p:nvSpPr>
          <p:cNvPr id="2" name="Rectangle 1"/>
          <p:cNvSpPr/>
          <p:nvPr/>
        </p:nvSpPr>
        <p:spPr>
          <a:xfrm>
            <a:off x="394753" y="5733256"/>
            <a:ext cx="3149913"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January 13</a:t>
            </a:r>
            <a:r>
              <a:rPr lang="en-GB" sz="1500" b="1" baseline="30000" dirty="0">
                <a:latin typeface="Arial" panose="020B0604020202020204" pitchFamily="34" charset="0"/>
                <a:cs typeface="Arial" panose="020B0604020202020204" pitchFamily="34" charset="0"/>
              </a:rPr>
              <a:t>th</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Glasgow </a:t>
            </a:r>
          </a:p>
        </p:txBody>
      </p:sp>
      <p:sp>
        <p:nvSpPr>
          <p:cNvPr id="5" name="Title 4"/>
          <p:cNvSpPr>
            <a:spLocks noGrp="1"/>
          </p:cNvSpPr>
          <p:nvPr>
            <p:ph type="ctrTitle"/>
          </p:nvPr>
        </p:nvSpPr>
        <p:spPr>
          <a:xfrm>
            <a:off x="233532" y="548680"/>
            <a:ext cx="3600400" cy="648072"/>
          </a:xfrm>
        </p:spPr>
        <p:txBody>
          <a:bodyPr>
            <a:noAutofit/>
          </a:bodyPr>
          <a:lstStyle/>
          <a:p>
            <a:r>
              <a:rPr lang="en-GB" sz="3600" dirty="0">
                <a:latin typeface="Arial" panose="020B0604020202020204" pitchFamily="34" charset="0"/>
                <a:cs typeface="Arial" panose="020B0604020202020204" pitchFamily="34" charset="0"/>
              </a:rPr>
              <a:t>St </a:t>
            </a:r>
            <a:r>
              <a:rPr lang="en-GB" sz="3600" dirty="0" err="1">
                <a:latin typeface="Arial" panose="020B0604020202020204" pitchFamily="34" charset="0"/>
                <a:cs typeface="Arial" panose="020B0604020202020204" pitchFamily="34" charset="0"/>
              </a:rPr>
              <a:t>Kentigern</a:t>
            </a:r>
            <a:br>
              <a:rPr lang="en-GB" sz="3600" dirty="0">
                <a:latin typeface="Arial" panose="020B0604020202020204" pitchFamily="34" charset="0"/>
                <a:cs typeface="Arial" panose="020B0604020202020204" pitchFamily="34" charset="0"/>
              </a:rPr>
            </a:br>
            <a:r>
              <a:rPr lang="en-GB" sz="2000" dirty="0" err="1">
                <a:latin typeface="Arial" panose="020B0604020202020204" pitchFamily="34" charset="0"/>
                <a:cs typeface="Arial" panose="020B0604020202020204" pitchFamily="34" charset="0"/>
              </a:rPr>
              <a:t>Mungo</a:t>
            </a:r>
            <a:endParaRPr lang="en-GB"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753" y="1556792"/>
            <a:ext cx="3240357" cy="4032448"/>
          </a:xfrm>
          <a:prstGeom prst="rect">
            <a:avLst/>
          </a:prstGeom>
        </p:spPr>
      </p:pic>
    </p:spTree>
    <p:extLst>
      <p:ext uri="{BB962C8B-B14F-4D97-AF65-F5344CB8AC3E}">
        <p14:creationId xmlns:p14="http://schemas.microsoft.com/office/powerpoint/2010/main" val="38031392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62581" y="476672"/>
            <a:ext cx="5184576" cy="6001643"/>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Lucy lived in pagan Sicily about the year 300. At an early age she offered herself to God. The rich young man who wanted to marry her was so angry when she refused that he accused her of being a Christian.</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Lucy was led to the governor of her city for trial. Unable to make her give up her faith he asked, “Is the Holy Spirit in you, this God you speak about?” Lucy answered, “They whose hearts are pure are the temples of the Holy Spirit.”</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The governor spoke angrily, “But I will make you fall into sin, so that the Holy Spirit will leave you.” She replied, “I will never sin, so that the Holy Spirit will give me a greater reward.”</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Nothing could make her commit sin. She said, “You see now that I am the temple of the Holy Spirit, and that He protects me.”</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The governor ordered a fire to be lit around her, but Lucy was not harmed. At last, a sword was buried in her heart. She did not die until a priest came to her with Holy Communion.</a:t>
            </a:r>
          </a:p>
        </p:txBody>
      </p:sp>
      <p:sp>
        <p:nvSpPr>
          <p:cNvPr id="2" name="Rectangle 1"/>
          <p:cNvSpPr/>
          <p:nvPr/>
        </p:nvSpPr>
        <p:spPr>
          <a:xfrm>
            <a:off x="394356" y="5445224"/>
            <a:ext cx="2952328"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December 13</a:t>
            </a:r>
            <a:r>
              <a:rPr lang="en-GB" sz="1500" b="1" baseline="30000" dirty="0">
                <a:latin typeface="Arial" panose="020B0604020202020204" pitchFamily="34" charset="0"/>
                <a:cs typeface="Arial" panose="020B0604020202020204" pitchFamily="34" charset="0"/>
              </a:rPr>
              <a:t>th</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Blindness</a:t>
            </a:r>
          </a:p>
        </p:txBody>
      </p:sp>
      <p:sp>
        <p:nvSpPr>
          <p:cNvPr id="5" name="Title 4"/>
          <p:cNvSpPr>
            <a:spLocks noGrp="1"/>
          </p:cNvSpPr>
          <p:nvPr>
            <p:ph type="ctrTitle"/>
          </p:nvPr>
        </p:nvSpPr>
        <p:spPr>
          <a:xfrm>
            <a:off x="274893" y="332656"/>
            <a:ext cx="3384376" cy="648072"/>
          </a:xfrm>
        </p:spPr>
        <p:txBody>
          <a:bodyPr>
            <a:normAutofit fontScale="90000"/>
          </a:bodyPr>
          <a:lstStyle/>
          <a:p>
            <a:r>
              <a:rPr lang="en-GB" sz="4000" dirty="0">
                <a:latin typeface="Arial" panose="020B0604020202020204" pitchFamily="34" charset="0"/>
                <a:cs typeface="Arial" panose="020B0604020202020204" pitchFamily="34" charset="0"/>
              </a:rPr>
              <a:t>St</a:t>
            </a:r>
            <a:r>
              <a:rPr lang="en-GB" sz="4000" baseline="0" dirty="0">
                <a:latin typeface="Arial" panose="020B0604020202020204" pitchFamily="34" charset="0"/>
                <a:cs typeface="Arial" panose="020B0604020202020204" pitchFamily="34" charset="0"/>
              </a:rPr>
              <a:t> Lucy</a:t>
            </a:r>
            <a:endParaRPr lang="en-GB" sz="4000" dirty="0">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711" y="1268760"/>
            <a:ext cx="2862052" cy="389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5165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188640"/>
            <a:ext cx="5184576" cy="7201972"/>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Luke was born at Antioch, Syria. He was a Greek by birth and a physician by profession. He was skilled in painting, for he is said to have left many pictures of Jesus and Mary.</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Luke was one of the earliest converts to the Faith. Later, he became the companion of Paul on part of the second and third missionary journeys. He attended Paul during his imprisonment in Caesarea and Rome. Paul refers to him as “the most dear physician” and “fellow-labourer.”</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Luke is the author of the third Gospel, written before the year 63. He also wrote the “Acts of the Apostles.” His symbol is the ox, the animal of sacrifice, because he begins his Gospel with the history of Zachariah the priest, offering sacrifice to God.</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Luke speaks of the priesthood of Christ. He also speaks about the wonderful works of God in beginning His Church and about Paul’s actions and miracles that he himself witnessed.</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Tradition tells us that after Paul’s death Luke preached the Faith in Greece and died in </a:t>
            </a:r>
            <a:r>
              <a:rPr lang="en-GB" sz="1600" dirty="0" err="1">
                <a:latin typeface="Arial" panose="020B0604020202020204" pitchFamily="34" charset="0"/>
                <a:cs typeface="Arial" panose="020B0604020202020204" pitchFamily="34" charset="0"/>
              </a:rPr>
              <a:t>Boetia</a:t>
            </a:r>
            <a:r>
              <a:rPr lang="en-GB" sz="1600" dirty="0">
                <a:latin typeface="Arial" panose="020B0604020202020204" pitchFamily="34" charset="0"/>
                <a:cs typeface="Arial" panose="020B0604020202020204" pitchFamily="34" charset="0"/>
              </a:rPr>
              <a:t> at the age of eighty-four.</a:t>
            </a:r>
          </a:p>
          <a:p>
            <a:pPr algn="just"/>
            <a:endParaRPr lang="en-GB" sz="1600" dirty="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a:p>
            <a:pPr algn="just"/>
            <a:endParaRPr lang="en-GB" sz="1400" dirty="0">
              <a:latin typeface="Arial" panose="020B0604020202020204" pitchFamily="34" charset="0"/>
              <a:cs typeface="Arial" panose="020B0604020202020204" pitchFamily="34" charset="0"/>
            </a:endParaRPr>
          </a:p>
        </p:txBody>
      </p:sp>
      <p:sp>
        <p:nvSpPr>
          <p:cNvPr id="2" name="Rectangle 1"/>
          <p:cNvSpPr/>
          <p:nvPr/>
        </p:nvSpPr>
        <p:spPr>
          <a:xfrm>
            <a:off x="215516" y="5661248"/>
            <a:ext cx="3528391"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October 18</a:t>
            </a:r>
            <a:r>
              <a:rPr lang="en-GB" sz="1500" b="1" baseline="30000" dirty="0">
                <a:latin typeface="Arial" panose="020B0604020202020204" pitchFamily="34" charset="0"/>
                <a:cs typeface="Arial" panose="020B0604020202020204" pitchFamily="34" charset="0"/>
              </a:rPr>
              <a:t>th</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Doctors and Surgeons </a:t>
            </a:r>
          </a:p>
        </p:txBody>
      </p:sp>
      <p:sp>
        <p:nvSpPr>
          <p:cNvPr id="5" name="Title 4"/>
          <p:cNvSpPr>
            <a:spLocks noGrp="1"/>
          </p:cNvSpPr>
          <p:nvPr>
            <p:ph type="ctrTitle"/>
          </p:nvPr>
        </p:nvSpPr>
        <p:spPr>
          <a:xfrm>
            <a:off x="280120" y="388414"/>
            <a:ext cx="3384376" cy="648072"/>
          </a:xfrm>
        </p:spPr>
        <p:txBody>
          <a:bodyPr>
            <a:noAutofit/>
          </a:bodyPr>
          <a:lstStyle/>
          <a:p>
            <a:r>
              <a:rPr lang="en-GB" sz="3600" dirty="0">
                <a:latin typeface="Arial" panose="020B0604020202020204" pitchFamily="34" charset="0"/>
                <a:cs typeface="Arial" panose="020B0604020202020204" pitchFamily="34" charset="0"/>
              </a:rPr>
              <a:t>St Luke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011" y="1243503"/>
            <a:ext cx="2819400"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2793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302039"/>
            <a:ext cx="5184576" cy="6324808"/>
          </a:xfrm>
          <a:prstGeom prst="rect">
            <a:avLst/>
          </a:prstGeom>
          <a:noFill/>
        </p:spPr>
        <p:txBody>
          <a:bodyPr wrap="square" rtlCol="0">
            <a:spAutoFit/>
          </a:bodyPr>
          <a:lstStyle/>
          <a:p>
            <a:pPr algn="just"/>
            <a:r>
              <a:rPr lang="en-GB" sz="1500" dirty="0">
                <a:latin typeface="Arial" panose="020B0604020202020204" pitchFamily="34" charset="0"/>
                <a:cs typeface="Arial" panose="020B0604020202020204" pitchFamily="34" charset="0"/>
              </a:rPr>
              <a:t>Margaret was an English princess. She and her mother sailed to Scotland to escape from the king who had conquered their land. King Malcolm of Scotland welcomed them and fell in love with the beautiful princess. Margaret and Malcolm were married before too long. </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As Queen, Margaret changed her husband and the country for the better. When he saw how wise his beloved wife was, he listened to her good advice. She softened his temper and led him to practice great virtue. Soon all the princes had better manners, and the ladies copied her purity and devotion. </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The king and queen gave wonderful example to everyone by the way they prayed together and fed crowds of poor people with their own hands. They seemed to have only one desire: to make everyone happy and good. </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Margaret was a blessing for all the people of Scotland. She worked hard to obtain good teachers, to correct the evil practices, and to have new churches built. She loved to make these churches beautiful for God's glory, and she embroidered the priest's vestments herself. </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God sent this holy Queen six sons and two daughters. She loved them dearly and raised them well. The youngest boy became St. David. Her feast day is November 16th. </a:t>
            </a:r>
          </a:p>
        </p:txBody>
      </p:sp>
      <p:sp>
        <p:nvSpPr>
          <p:cNvPr id="2" name="Rectangle 1"/>
          <p:cNvSpPr/>
          <p:nvPr/>
        </p:nvSpPr>
        <p:spPr>
          <a:xfrm>
            <a:off x="611560" y="5877272"/>
            <a:ext cx="2736304"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November 16</a:t>
            </a:r>
            <a:r>
              <a:rPr lang="en-GB" sz="1500" b="1" baseline="30000" dirty="0">
                <a:latin typeface="Arial" panose="020B0604020202020204" pitchFamily="34" charset="0"/>
                <a:cs typeface="Arial" panose="020B0604020202020204" pitchFamily="34" charset="0"/>
              </a:rPr>
              <a:t>th</a:t>
            </a:r>
            <a:endParaRPr lang="en-GB" sz="1500" b="1" dirty="0">
              <a:latin typeface="Arial" panose="020B0604020202020204" pitchFamily="34" charset="0"/>
              <a:cs typeface="Arial" panose="020B0604020202020204" pitchFamily="34" charset="0"/>
            </a:endParaRP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Fife </a:t>
            </a:r>
          </a:p>
        </p:txBody>
      </p:sp>
      <p:sp>
        <p:nvSpPr>
          <p:cNvPr id="5" name="Title 4"/>
          <p:cNvSpPr>
            <a:spLocks noGrp="1"/>
          </p:cNvSpPr>
          <p:nvPr>
            <p:ph type="ctrTitle"/>
          </p:nvPr>
        </p:nvSpPr>
        <p:spPr>
          <a:xfrm>
            <a:off x="179512" y="339383"/>
            <a:ext cx="3600400" cy="648072"/>
          </a:xfrm>
        </p:spPr>
        <p:txBody>
          <a:bodyPr>
            <a:noAutofit/>
          </a:bodyPr>
          <a:lstStyle/>
          <a:p>
            <a:r>
              <a:rPr lang="en-GB" sz="3600" dirty="0">
                <a:latin typeface="Arial" panose="020B0604020202020204" pitchFamily="34" charset="0"/>
                <a:cs typeface="Arial" panose="020B0604020202020204" pitchFamily="34" charset="0"/>
              </a:rPr>
              <a:t>St</a:t>
            </a:r>
            <a:r>
              <a:rPr lang="en-GB" sz="3600" baseline="0" dirty="0">
                <a:latin typeface="Arial" panose="020B0604020202020204" pitchFamily="34" charset="0"/>
                <a:cs typeface="Arial" panose="020B0604020202020204" pitchFamily="34" charset="0"/>
              </a:rPr>
              <a:t> Margaret</a:t>
            </a:r>
            <a:r>
              <a:rPr lang="en-GB" sz="3600" dirty="0">
                <a:latin typeface="Arial" panose="020B0604020202020204" pitchFamily="34" charset="0"/>
                <a:cs typeface="Arial" panose="020B0604020202020204" pitchFamily="34" charset="0"/>
              </a:rPr>
              <a:t> </a:t>
            </a:r>
            <a:br>
              <a:rPr lang="en-GB" sz="36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Queen of Scots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478" y="1340768"/>
            <a:ext cx="3098401" cy="4312792"/>
          </a:xfrm>
          <a:prstGeom prst="rect">
            <a:avLst/>
          </a:prstGeom>
        </p:spPr>
      </p:pic>
    </p:spTree>
    <p:extLst>
      <p:ext uri="{BB962C8B-B14F-4D97-AF65-F5344CB8AC3E}">
        <p14:creationId xmlns:p14="http://schemas.microsoft.com/office/powerpoint/2010/main" val="724985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451532"/>
            <a:ext cx="5184576" cy="5863144"/>
          </a:xfrm>
          <a:prstGeom prst="rect">
            <a:avLst/>
          </a:prstGeom>
          <a:noFill/>
        </p:spPr>
        <p:txBody>
          <a:bodyPr wrap="square" rtlCol="0">
            <a:spAutoFit/>
          </a:bodyPr>
          <a:lstStyle/>
          <a:p>
            <a:pPr algn="just"/>
            <a:r>
              <a:rPr lang="en-GB" sz="1500" dirty="0">
                <a:latin typeface="Arial" panose="020B0604020202020204" pitchFamily="34" charset="0"/>
                <a:cs typeface="Arial" panose="020B0604020202020204" pitchFamily="34" charset="0"/>
              </a:rPr>
              <a:t>As the daughter of peasants in </a:t>
            </a:r>
            <a:r>
              <a:rPr lang="en-GB" sz="1500" dirty="0" err="1">
                <a:latin typeface="Arial" panose="020B0604020202020204" pitchFamily="34" charset="0"/>
                <a:cs typeface="Arial" panose="020B0604020202020204" pitchFamily="34" charset="0"/>
              </a:rPr>
              <a:t>Mornese</a:t>
            </a:r>
            <a:r>
              <a:rPr lang="en-GB" sz="1500" dirty="0">
                <a:latin typeface="Arial" panose="020B0604020202020204" pitchFamily="34" charset="0"/>
                <a:cs typeface="Arial" panose="020B0604020202020204" pitchFamily="34" charset="0"/>
              </a:rPr>
              <a:t> near Genoa, Mary worked in the fields. She was always fervent in prayer and at seventeen she joined a sodality of the Daughters of Mary Immaculate.</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Several years later Mary was stricken with Typhoid and could no longer work in the fields. Then she turned to dressmaking with a friend named </a:t>
            </a:r>
            <a:r>
              <a:rPr lang="en-GB" sz="1500" dirty="0" err="1">
                <a:latin typeface="Arial" panose="020B0604020202020204" pitchFamily="34" charset="0"/>
                <a:cs typeface="Arial" panose="020B0604020202020204" pitchFamily="34" charset="0"/>
              </a:rPr>
              <a:t>Petronella</a:t>
            </a:r>
            <a:r>
              <a:rPr lang="en-GB" sz="1500" dirty="0">
                <a:latin typeface="Arial" panose="020B0604020202020204" pitchFamily="34" charset="0"/>
                <a:cs typeface="Arial" panose="020B0604020202020204" pitchFamily="34" charset="0"/>
              </a:rPr>
              <a:t>.</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The two women felt called to the Christian education of young girls in the same way that Don </a:t>
            </a:r>
            <a:r>
              <a:rPr lang="en-GB" sz="1500" dirty="0" err="1">
                <a:latin typeface="Arial" panose="020B0604020202020204" pitchFamily="34" charset="0"/>
                <a:cs typeface="Arial" panose="020B0604020202020204" pitchFamily="34" charset="0"/>
              </a:rPr>
              <a:t>Bosco</a:t>
            </a:r>
            <a:r>
              <a:rPr lang="en-GB" sz="1500" dirty="0">
                <a:latin typeface="Arial" panose="020B0604020202020204" pitchFamily="34" charset="0"/>
                <a:cs typeface="Arial" panose="020B0604020202020204" pitchFamily="34" charset="0"/>
              </a:rPr>
              <a:t> reached out to help young boys. So they began teaching young girls in the area.</a:t>
            </a:r>
          </a:p>
          <a:p>
            <a:pPr algn="just"/>
            <a:r>
              <a:rPr lang="en-GB" sz="1500" dirty="0">
                <a:latin typeface="Arial" panose="020B0604020202020204" pitchFamily="34" charset="0"/>
                <a:cs typeface="Arial" panose="020B0604020202020204" pitchFamily="34" charset="0"/>
              </a:rPr>
              <a:t>In 1872, Don </a:t>
            </a:r>
            <a:r>
              <a:rPr lang="en-GB" sz="1500" dirty="0" err="1">
                <a:latin typeface="Arial" panose="020B0604020202020204" pitchFamily="34" charset="0"/>
                <a:cs typeface="Arial" panose="020B0604020202020204" pitchFamily="34" charset="0"/>
              </a:rPr>
              <a:t>Bosco</a:t>
            </a:r>
            <a:r>
              <a:rPr lang="en-GB" sz="1500" dirty="0">
                <a:latin typeface="Arial" panose="020B0604020202020204" pitchFamily="34" charset="0"/>
                <a:cs typeface="Arial" panose="020B0604020202020204" pitchFamily="34" charset="0"/>
              </a:rPr>
              <a:t> founded the Daughters of Our Lady Help of Christians, also known as the </a:t>
            </a:r>
            <a:r>
              <a:rPr lang="en-GB" sz="1500" dirty="0" err="1">
                <a:latin typeface="Arial" panose="020B0604020202020204" pitchFamily="34" charset="0"/>
                <a:cs typeface="Arial" panose="020B0604020202020204" pitchFamily="34" charset="0"/>
              </a:rPr>
              <a:t>Salesian</a:t>
            </a:r>
            <a:r>
              <a:rPr lang="en-GB" sz="1500" dirty="0">
                <a:latin typeface="Arial" panose="020B0604020202020204" pitchFamily="34" charset="0"/>
                <a:cs typeface="Arial" panose="020B0604020202020204" pitchFamily="34" charset="0"/>
              </a:rPr>
              <a:t> Sisters. And Mary was appointed head of the congregation.</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The community spread quickly and expanded its goals to charitable works as well as teaching.</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In Mary’s lifetime thirteen houses were established. Now there are over eight hundred!</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Mary died at the motherhouse in </a:t>
            </a:r>
            <a:r>
              <a:rPr lang="en-GB" sz="1500" dirty="0" err="1">
                <a:latin typeface="Arial" panose="020B0604020202020204" pitchFamily="34" charset="0"/>
                <a:cs typeface="Arial" panose="020B0604020202020204" pitchFamily="34" charset="0"/>
              </a:rPr>
              <a:t>Nezza</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Monferato</a:t>
            </a:r>
            <a:r>
              <a:rPr lang="en-GB" sz="1500" dirty="0">
                <a:latin typeface="Arial" panose="020B0604020202020204" pitchFamily="34" charset="0"/>
                <a:cs typeface="Arial" panose="020B0604020202020204" pitchFamily="34" charset="0"/>
              </a:rPr>
              <a:t> in 1879 and was canonized by Pope Pius XII in 1951.</a:t>
            </a:r>
          </a:p>
        </p:txBody>
      </p:sp>
      <p:sp>
        <p:nvSpPr>
          <p:cNvPr id="2" name="Rectangle 1"/>
          <p:cNvSpPr/>
          <p:nvPr/>
        </p:nvSpPr>
        <p:spPr>
          <a:xfrm>
            <a:off x="448354" y="5805264"/>
            <a:ext cx="2952328" cy="800219"/>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May 14</a:t>
            </a:r>
            <a:r>
              <a:rPr lang="en-GB" sz="1500" b="1" baseline="30000" dirty="0">
                <a:latin typeface="Arial" panose="020B0604020202020204" pitchFamily="34" charset="0"/>
                <a:cs typeface="Arial" panose="020B0604020202020204" pitchFamily="34" charset="0"/>
              </a:rPr>
              <a:t>th</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Turin</a:t>
            </a:r>
          </a:p>
          <a:p>
            <a:pPr algn="ctr"/>
            <a:endParaRPr lang="en-GB" sz="800" b="1"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161255" y="451532"/>
            <a:ext cx="3600400" cy="648072"/>
          </a:xfrm>
        </p:spPr>
        <p:txBody>
          <a:bodyPr>
            <a:noAutofit/>
          </a:bodyPr>
          <a:lstStyle/>
          <a:p>
            <a:r>
              <a:rPr lang="en-GB" sz="3100" dirty="0">
                <a:latin typeface="Arial" panose="020B0604020202020204" pitchFamily="34" charset="0"/>
                <a:cs typeface="Arial" panose="020B0604020202020204" pitchFamily="34" charset="0"/>
              </a:rPr>
              <a:t>St</a:t>
            </a:r>
            <a:r>
              <a:rPr lang="en-GB" sz="3100" baseline="0" dirty="0">
                <a:latin typeface="Arial" panose="020B0604020202020204" pitchFamily="34" charset="0"/>
                <a:cs typeface="Arial" panose="020B0604020202020204" pitchFamily="34" charset="0"/>
              </a:rPr>
              <a:t> Mary </a:t>
            </a:r>
            <a:r>
              <a:rPr lang="en-GB" sz="3100" dirty="0" err="1">
                <a:latin typeface="Arial" panose="020B0604020202020204" pitchFamily="34" charset="0"/>
                <a:cs typeface="Arial" panose="020B0604020202020204" pitchFamily="34" charset="0"/>
              </a:rPr>
              <a:t>Mazzarello</a:t>
            </a:r>
            <a:endParaRPr lang="en-GB" sz="31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932" y="1259207"/>
            <a:ext cx="2681171" cy="418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25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52010" y="548680"/>
            <a:ext cx="5184576" cy="6463308"/>
          </a:xfrm>
          <a:prstGeom prst="rect">
            <a:avLst/>
          </a:prstGeom>
          <a:noFill/>
        </p:spPr>
        <p:txBody>
          <a:bodyPr wrap="square" rtlCol="0">
            <a:spAutoFit/>
          </a:bodyPr>
          <a:lstStyle/>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Matthew wrote the first Gospel, which speaks of his call to be an Apostle. The Lord called him as he sat at his desk, “Follow Me.” At once Matthew left his work and followed Jesus. The people were surprised to see a tax collector for the Romans become one of the disciples of the Master.</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Matthew also tells us of the banquet he gave that Christ attended. Many tax collectors and sinners came and sat down with Jesus and His disciples. Jesus said, “I have come not to call the just, but sinners.”</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Matthew wrote his Gospel to convince the Jews that the Messiah had come in the Person of Jesus Christ. His symbol is a young man because he begins his Gospel with Christ’s earthly ancestry and stresses His human and kingly character.</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Matthew preached the Gospel among the Hebrews for fifteen years. He is also called the Apostle of Ethiopia. His shrine is at Salerno in Southern Italy</a:t>
            </a:r>
          </a:p>
          <a:p>
            <a:pPr algn="just"/>
            <a:endParaRPr lang="en-GB" sz="1600" dirty="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a:p>
            <a:pPr algn="just"/>
            <a:endParaRPr lang="en-GB" sz="1400" dirty="0">
              <a:latin typeface="Arial" panose="020B0604020202020204" pitchFamily="34" charset="0"/>
              <a:cs typeface="Arial" panose="020B0604020202020204" pitchFamily="34" charset="0"/>
            </a:endParaRPr>
          </a:p>
        </p:txBody>
      </p:sp>
      <p:sp>
        <p:nvSpPr>
          <p:cNvPr id="2" name="Rectangle 1"/>
          <p:cNvSpPr/>
          <p:nvPr/>
        </p:nvSpPr>
        <p:spPr>
          <a:xfrm>
            <a:off x="323529" y="5805264"/>
            <a:ext cx="3312367"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September 21</a:t>
            </a:r>
            <a:r>
              <a:rPr lang="en-GB" sz="1500" b="1" baseline="30000" dirty="0">
                <a:latin typeface="Arial" panose="020B0604020202020204" pitchFamily="34" charset="0"/>
                <a:cs typeface="Arial" panose="020B0604020202020204" pitchFamily="34" charset="0"/>
              </a:rPr>
              <a:t>st</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Bankers</a:t>
            </a:r>
          </a:p>
        </p:txBody>
      </p:sp>
      <p:sp>
        <p:nvSpPr>
          <p:cNvPr id="5" name="Title 4"/>
          <p:cNvSpPr>
            <a:spLocks noGrp="1"/>
          </p:cNvSpPr>
          <p:nvPr>
            <p:ph type="ctrTitle"/>
          </p:nvPr>
        </p:nvSpPr>
        <p:spPr>
          <a:xfrm>
            <a:off x="280120" y="388414"/>
            <a:ext cx="3384376" cy="648072"/>
          </a:xfrm>
        </p:spPr>
        <p:txBody>
          <a:bodyPr>
            <a:noAutofit/>
          </a:bodyPr>
          <a:lstStyle/>
          <a:p>
            <a:r>
              <a:rPr lang="en-GB" sz="3600" dirty="0">
                <a:latin typeface="Arial" panose="020B0604020202020204" pitchFamily="34" charset="0"/>
                <a:cs typeface="Arial" panose="020B0604020202020204" pitchFamily="34" charset="0"/>
              </a:rPr>
              <a:t>St Matthew</a:t>
            </a:r>
            <a:br>
              <a:rPr lang="en-GB" sz="36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the Apostle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523" y="1412776"/>
            <a:ext cx="3000375"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8446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650410" y="404664"/>
            <a:ext cx="5184576" cy="7063472"/>
          </a:xfrm>
          <a:prstGeom prst="rect">
            <a:avLst/>
          </a:prstGeom>
          <a:noFill/>
        </p:spPr>
        <p:txBody>
          <a:bodyPr wrap="square" rtlCol="0">
            <a:spAutoFit/>
          </a:bodyPr>
          <a:lstStyle/>
          <a:p>
            <a:pPr algn="just"/>
            <a:r>
              <a:rPr lang="en-GB" sz="1700" dirty="0">
                <a:latin typeface="Arial" panose="020B0604020202020204" pitchFamily="34" charset="0"/>
                <a:cs typeface="Arial" panose="020B0604020202020204" pitchFamily="34" charset="0"/>
              </a:rPr>
              <a:t>From the ‘Acts of the Apostles,’ we learn that Matthias had been one of the companions of our saviour from the day of His baptism by John.</a:t>
            </a:r>
          </a:p>
          <a:p>
            <a:pPr algn="just"/>
            <a:endParaRPr lang="en-GB" sz="1700" dirty="0">
              <a:latin typeface="Arial" panose="020B0604020202020204" pitchFamily="34" charset="0"/>
              <a:cs typeface="Arial" panose="020B0604020202020204" pitchFamily="34" charset="0"/>
            </a:endParaRPr>
          </a:p>
          <a:p>
            <a:pPr algn="just"/>
            <a:r>
              <a:rPr lang="en-GB" sz="1700" dirty="0">
                <a:latin typeface="Arial" panose="020B0604020202020204" pitchFamily="34" charset="0"/>
                <a:cs typeface="Arial" panose="020B0604020202020204" pitchFamily="34" charset="0"/>
              </a:rPr>
              <a:t>When there was a question of electing an Apostle to take the place of the traitor Judas, Peter spoke, “Of these men who have been in our company all the time that the Lord Jesus moved among us, from John’s baptism until the day that He was taken up from us, of these one must become a witness with us of His Resurrection.”</a:t>
            </a:r>
          </a:p>
          <a:p>
            <a:pPr algn="just"/>
            <a:endParaRPr lang="en-GB" sz="1700" dirty="0">
              <a:latin typeface="Arial" panose="020B0604020202020204" pitchFamily="34" charset="0"/>
              <a:cs typeface="Arial" panose="020B0604020202020204" pitchFamily="34" charset="0"/>
            </a:endParaRPr>
          </a:p>
          <a:p>
            <a:pPr algn="just"/>
            <a:r>
              <a:rPr lang="en-GB" sz="1700" dirty="0">
                <a:latin typeface="Arial" panose="020B0604020202020204" pitchFamily="34" charset="0"/>
                <a:cs typeface="Arial" panose="020B0604020202020204" pitchFamily="34" charset="0"/>
              </a:rPr>
              <a:t>Two men were proposed: </a:t>
            </a:r>
            <a:r>
              <a:rPr lang="en-GB" sz="1700" dirty="0" err="1">
                <a:latin typeface="Arial" panose="020B0604020202020204" pitchFamily="34" charset="0"/>
                <a:cs typeface="Arial" panose="020B0604020202020204" pitchFamily="34" charset="0"/>
              </a:rPr>
              <a:t>Barsabbas</a:t>
            </a:r>
            <a:r>
              <a:rPr lang="en-GB" sz="1700" dirty="0">
                <a:latin typeface="Arial" panose="020B0604020202020204" pitchFamily="34" charset="0"/>
                <a:cs typeface="Arial" panose="020B0604020202020204" pitchFamily="34" charset="0"/>
              </a:rPr>
              <a:t> and Matthias, and the latter was chosen by lot. It was after this occurrence that the Holy Spirit descended upon the Apostles, among whom Matthias was numbered.</a:t>
            </a:r>
          </a:p>
          <a:p>
            <a:pPr algn="just"/>
            <a:endParaRPr lang="en-GB" sz="1700" dirty="0">
              <a:latin typeface="Arial" panose="020B0604020202020204" pitchFamily="34" charset="0"/>
              <a:cs typeface="Arial" panose="020B0604020202020204" pitchFamily="34" charset="0"/>
            </a:endParaRPr>
          </a:p>
          <a:p>
            <a:pPr algn="just"/>
            <a:r>
              <a:rPr lang="en-GB" sz="1700" dirty="0">
                <a:latin typeface="Arial" panose="020B0604020202020204" pitchFamily="34" charset="0"/>
                <a:cs typeface="Arial" panose="020B0604020202020204" pitchFamily="34" charset="0"/>
              </a:rPr>
              <a:t>Matthias preached the Gospel and stressed the value of self-denial. He continually called the people to do penance for their sins.</a:t>
            </a:r>
          </a:p>
          <a:p>
            <a:pPr algn="just"/>
            <a:endParaRPr lang="en-GB" sz="1700" dirty="0">
              <a:latin typeface="Arial" panose="020B0604020202020204" pitchFamily="34" charset="0"/>
              <a:cs typeface="Arial" panose="020B0604020202020204" pitchFamily="34" charset="0"/>
            </a:endParaRPr>
          </a:p>
          <a:p>
            <a:pPr algn="just"/>
            <a:r>
              <a:rPr lang="en-GB" sz="1700" dirty="0">
                <a:latin typeface="Arial" panose="020B0604020202020204" pitchFamily="34" charset="0"/>
                <a:cs typeface="Arial" panose="020B0604020202020204" pitchFamily="34" charset="0"/>
              </a:rPr>
              <a:t>According to the Eastern Church, Matthias suffered martyrdom in Colchis, which is now called Ethiopia.</a:t>
            </a:r>
          </a:p>
          <a:p>
            <a:pPr algn="just"/>
            <a:endParaRPr lang="en-GB" sz="1600" dirty="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a:p>
            <a:pPr algn="just"/>
            <a:endParaRPr lang="en-GB" sz="1400" dirty="0">
              <a:latin typeface="Arial" panose="020B0604020202020204" pitchFamily="34" charset="0"/>
              <a:cs typeface="Arial" panose="020B0604020202020204" pitchFamily="34" charset="0"/>
            </a:endParaRPr>
          </a:p>
        </p:txBody>
      </p:sp>
      <p:sp>
        <p:nvSpPr>
          <p:cNvPr id="2" name="Rectangle 1"/>
          <p:cNvSpPr/>
          <p:nvPr/>
        </p:nvSpPr>
        <p:spPr>
          <a:xfrm>
            <a:off x="323529" y="5661248"/>
            <a:ext cx="3312367"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May 14th</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Perseverance</a:t>
            </a:r>
          </a:p>
        </p:txBody>
      </p:sp>
      <p:sp>
        <p:nvSpPr>
          <p:cNvPr id="5" name="Title 4"/>
          <p:cNvSpPr>
            <a:spLocks noGrp="1"/>
          </p:cNvSpPr>
          <p:nvPr>
            <p:ph type="ctrTitle"/>
          </p:nvPr>
        </p:nvSpPr>
        <p:spPr>
          <a:xfrm>
            <a:off x="287524" y="404664"/>
            <a:ext cx="3384376" cy="648072"/>
          </a:xfrm>
        </p:spPr>
        <p:txBody>
          <a:bodyPr>
            <a:noAutofit/>
          </a:bodyPr>
          <a:lstStyle/>
          <a:p>
            <a:r>
              <a:rPr lang="en-GB" sz="3600" dirty="0">
                <a:latin typeface="Arial" panose="020B0604020202020204" pitchFamily="34" charset="0"/>
                <a:cs typeface="Arial" panose="020B0604020202020204" pitchFamily="34" charset="0"/>
              </a:rPr>
              <a:t>St Matthias</a:t>
            </a:r>
            <a:br>
              <a:rPr lang="en-GB" sz="36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the Apostle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2912105"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320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9444">
            <a:alpha val="71000"/>
          </a:srgbClr>
        </a:solidFill>
        <a:effectLst/>
      </p:bgPr>
    </p:bg>
    <p:spTree>
      <p:nvGrpSpPr>
        <p:cNvPr id="1" name=""/>
        <p:cNvGrpSpPr/>
        <p:nvPr/>
      </p:nvGrpSpPr>
      <p:grpSpPr>
        <a:xfrm>
          <a:off x="0" y="0"/>
          <a:ext cx="0" cy="0"/>
          <a:chOff x="0" y="0"/>
          <a:chExt cx="0" cy="0"/>
        </a:xfrm>
      </p:grpSpPr>
      <p:sp>
        <p:nvSpPr>
          <p:cNvPr id="4" name="TextBox 3"/>
          <p:cNvSpPr txBox="1"/>
          <p:nvPr/>
        </p:nvSpPr>
        <p:spPr>
          <a:xfrm>
            <a:off x="3650410" y="548680"/>
            <a:ext cx="5184576" cy="6555641"/>
          </a:xfrm>
          <a:prstGeom prst="rect">
            <a:avLst/>
          </a:prstGeom>
          <a:noFill/>
        </p:spPr>
        <p:txBody>
          <a:bodyPr wrap="square" rtlCol="0">
            <a:spAutoFit/>
          </a:bodyPr>
          <a:lstStyle/>
          <a:p>
            <a:pPr algn="just"/>
            <a:r>
              <a:rPr lang="en-GB" sz="1700" dirty="0">
                <a:latin typeface="Arial" panose="020B0604020202020204" pitchFamily="34" charset="0"/>
                <a:cs typeface="Arial" panose="020B0604020202020204" pitchFamily="34" charset="0"/>
              </a:rPr>
              <a:t>Maximilian was born on January 7, 1894, in Poland and became a Franciscan. He had tuberculosis and, though he got well, remained frail all his life.</a:t>
            </a:r>
          </a:p>
          <a:p>
            <a:pPr algn="just"/>
            <a:endParaRPr lang="en-GB" sz="1700" dirty="0">
              <a:latin typeface="Arial" panose="020B0604020202020204" pitchFamily="34" charset="0"/>
              <a:cs typeface="Arial" panose="020B0604020202020204" pitchFamily="34" charset="0"/>
            </a:endParaRPr>
          </a:p>
          <a:p>
            <a:pPr algn="just"/>
            <a:r>
              <a:rPr lang="en-GB" sz="1700" dirty="0">
                <a:latin typeface="Arial" panose="020B0604020202020204" pitchFamily="34" charset="0"/>
                <a:cs typeface="Arial" panose="020B0604020202020204" pitchFamily="34" charset="0"/>
              </a:rPr>
              <a:t>He founded a Movement dedicated to Mary Immaculate and spread it through a magazine called “The Knight of the Immaculate.” It helped to form a community of 800 Franciscan men who dedicated themselves to the service of Our Lady.</a:t>
            </a:r>
          </a:p>
          <a:p>
            <a:pPr algn="just"/>
            <a:endParaRPr lang="en-GB" sz="1700" dirty="0">
              <a:latin typeface="Arial" panose="020B0604020202020204" pitchFamily="34" charset="0"/>
              <a:cs typeface="Arial" panose="020B0604020202020204" pitchFamily="34" charset="0"/>
            </a:endParaRPr>
          </a:p>
          <a:p>
            <a:pPr algn="just"/>
            <a:r>
              <a:rPr lang="en-GB" sz="1700" dirty="0">
                <a:latin typeface="Arial" panose="020B0604020202020204" pitchFamily="34" charset="0"/>
                <a:cs typeface="Arial" panose="020B0604020202020204" pitchFamily="34" charset="0"/>
              </a:rPr>
              <a:t>Maximilian went to Japan and India spreading the Movement. Because of ill health he returned home in 1939. After the Nazi invasion of Poland, he was imprisoned and released for a time. But he was arrested again in 1941 and sent to the concentration camp at Auschwitz.</a:t>
            </a:r>
          </a:p>
          <a:p>
            <a:pPr algn="just"/>
            <a:endParaRPr lang="en-GB" sz="1700" dirty="0">
              <a:latin typeface="Arial" panose="020B0604020202020204" pitchFamily="34" charset="0"/>
              <a:cs typeface="Arial" panose="020B0604020202020204" pitchFamily="34" charset="0"/>
            </a:endParaRPr>
          </a:p>
          <a:p>
            <a:pPr algn="just"/>
            <a:r>
              <a:rPr lang="en-GB" sz="1700" dirty="0">
                <a:latin typeface="Arial" panose="020B0604020202020204" pitchFamily="34" charset="0"/>
                <a:cs typeface="Arial" panose="020B0604020202020204" pitchFamily="34" charset="0"/>
              </a:rPr>
              <a:t>On July 31, 1941, for one prisoner’s escape, ten men were chosen to die. One was a young husband and father. Father Kolbe offered himself in his place. He died after two weeks of starvation. He was canonized by Pope John Paul II in 1982.</a:t>
            </a:r>
          </a:p>
          <a:p>
            <a:pPr algn="just"/>
            <a:endParaRPr lang="en-GB" sz="1600" dirty="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a:p>
            <a:pPr algn="just"/>
            <a:endParaRPr lang="en-GB" sz="1400" dirty="0">
              <a:latin typeface="Arial" panose="020B0604020202020204" pitchFamily="34" charset="0"/>
              <a:cs typeface="Arial" panose="020B0604020202020204" pitchFamily="34" charset="0"/>
            </a:endParaRPr>
          </a:p>
        </p:txBody>
      </p:sp>
      <p:sp>
        <p:nvSpPr>
          <p:cNvPr id="2" name="Rectangle 1"/>
          <p:cNvSpPr/>
          <p:nvPr/>
        </p:nvSpPr>
        <p:spPr>
          <a:xfrm>
            <a:off x="323529" y="5661248"/>
            <a:ext cx="3312367"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August 14th</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Drug Addictions</a:t>
            </a:r>
          </a:p>
        </p:txBody>
      </p:sp>
      <p:sp>
        <p:nvSpPr>
          <p:cNvPr id="5" name="Title 4"/>
          <p:cNvSpPr>
            <a:spLocks noGrp="1"/>
          </p:cNvSpPr>
          <p:nvPr>
            <p:ph type="ctrTitle"/>
          </p:nvPr>
        </p:nvSpPr>
        <p:spPr>
          <a:xfrm>
            <a:off x="287524" y="603874"/>
            <a:ext cx="3384376" cy="648072"/>
          </a:xfrm>
        </p:spPr>
        <p:txBody>
          <a:bodyPr>
            <a:noAutofit/>
          </a:bodyPr>
          <a:lstStyle/>
          <a:p>
            <a:r>
              <a:rPr lang="en-GB" sz="2800" dirty="0">
                <a:latin typeface="Arial" panose="020B0604020202020204" pitchFamily="34" charset="0"/>
                <a:cs typeface="Arial" panose="020B0604020202020204" pitchFamily="34" charset="0"/>
              </a:rPr>
              <a:t>St Maximilian Kolbe</a:t>
            </a:r>
            <a:br>
              <a:rPr lang="en-GB" sz="36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99" y="1512434"/>
            <a:ext cx="27908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100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979712" y="692696"/>
            <a:ext cx="5112568" cy="5447645"/>
          </a:xfrm>
          <a:prstGeom prst="rect">
            <a:avLst/>
          </a:prstGeom>
        </p:spPr>
        <p:txBody>
          <a:bodyPr wrap="square">
            <a:spAutoFit/>
          </a:bodyPr>
          <a:lstStyle/>
          <a:p>
            <a:r>
              <a:rPr lang="en-GB" sz="2200" dirty="0"/>
              <a:t>Saint Agnes, </a:t>
            </a:r>
            <a:r>
              <a:rPr lang="en-GB" sz="2200" b="1" dirty="0"/>
              <a:t>Pray for us </a:t>
            </a:r>
            <a:br>
              <a:rPr lang="en-GB" sz="2200" dirty="0"/>
            </a:br>
            <a:r>
              <a:rPr lang="en-GB" sz="2200" dirty="0"/>
              <a:t>Saint Gregory, </a:t>
            </a:r>
            <a:r>
              <a:rPr lang="en-GB" sz="2200" b="1" dirty="0"/>
              <a:t>Pray for us </a:t>
            </a:r>
            <a:br>
              <a:rPr lang="en-GB" sz="2200" dirty="0"/>
            </a:br>
            <a:r>
              <a:rPr lang="en-GB" sz="2200" dirty="0"/>
              <a:t>Saint Augustine, </a:t>
            </a:r>
            <a:r>
              <a:rPr lang="en-GB" sz="2200" b="1" dirty="0"/>
              <a:t>Pray for us </a:t>
            </a:r>
            <a:br>
              <a:rPr lang="en-GB" sz="2200" dirty="0"/>
            </a:br>
            <a:r>
              <a:rPr lang="en-GB" sz="2200" dirty="0"/>
              <a:t>Saint Athanasius, </a:t>
            </a:r>
            <a:r>
              <a:rPr lang="en-GB" sz="2200" b="1" dirty="0"/>
              <a:t>Pray for us </a:t>
            </a:r>
            <a:br>
              <a:rPr lang="en-GB" sz="2200" dirty="0"/>
            </a:br>
            <a:r>
              <a:rPr lang="en-GB" sz="2200" dirty="0"/>
              <a:t>Saint Basil, </a:t>
            </a:r>
            <a:r>
              <a:rPr lang="en-GB" sz="2200" b="1" dirty="0"/>
              <a:t>Pray for us </a:t>
            </a:r>
            <a:br>
              <a:rPr lang="en-GB" sz="2200" dirty="0"/>
            </a:br>
            <a:r>
              <a:rPr lang="en-GB" sz="2200" dirty="0"/>
              <a:t>Saint Martin, </a:t>
            </a:r>
            <a:r>
              <a:rPr lang="en-GB" sz="2200" b="1" dirty="0"/>
              <a:t>Pray for us </a:t>
            </a:r>
            <a:br>
              <a:rPr lang="en-GB" sz="2200" dirty="0"/>
            </a:br>
            <a:r>
              <a:rPr lang="en-GB" sz="2200" dirty="0"/>
              <a:t>Saint Benedict, </a:t>
            </a:r>
            <a:r>
              <a:rPr lang="en-GB" sz="2200" b="1" dirty="0"/>
              <a:t>Pray for us </a:t>
            </a:r>
            <a:br>
              <a:rPr lang="en-GB" sz="2200" dirty="0"/>
            </a:br>
            <a:r>
              <a:rPr lang="en-GB" sz="2200" dirty="0"/>
              <a:t>Saint Francis and Saint Dominic, </a:t>
            </a:r>
            <a:r>
              <a:rPr lang="en-GB" sz="2200" b="1" dirty="0"/>
              <a:t>Pray for us </a:t>
            </a:r>
            <a:br>
              <a:rPr lang="en-GB" sz="2200" dirty="0"/>
            </a:br>
            <a:r>
              <a:rPr lang="en-GB" sz="2200" dirty="0"/>
              <a:t>Saint Francis Xavier, </a:t>
            </a:r>
            <a:r>
              <a:rPr lang="en-GB" sz="2200" b="1" dirty="0"/>
              <a:t>Pray for us </a:t>
            </a:r>
            <a:br>
              <a:rPr lang="en-GB" sz="2200" dirty="0"/>
            </a:br>
            <a:r>
              <a:rPr lang="en-GB" sz="2200" dirty="0"/>
              <a:t>Saint John </a:t>
            </a:r>
            <a:r>
              <a:rPr lang="en-GB" sz="2200" dirty="0" err="1"/>
              <a:t>Vianney</a:t>
            </a:r>
            <a:r>
              <a:rPr lang="en-GB" sz="2200" dirty="0"/>
              <a:t>, </a:t>
            </a:r>
            <a:r>
              <a:rPr lang="en-GB" sz="2200" b="1" dirty="0"/>
              <a:t>Pray for us </a:t>
            </a:r>
            <a:br>
              <a:rPr lang="en-GB" sz="2200" dirty="0"/>
            </a:br>
            <a:r>
              <a:rPr lang="en-GB" sz="2200" dirty="0"/>
              <a:t>Saint Catherine, </a:t>
            </a:r>
            <a:r>
              <a:rPr lang="en-GB" sz="2200" b="1" dirty="0"/>
              <a:t>Pray for us </a:t>
            </a:r>
            <a:br>
              <a:rPr lang="en-GB" sz="2200" dirty="0"/>
            </a:br>
            <a:r>
              <a:rPr lang="en-GB" sz="2200" dirty="0"/>
              <a:t>Saint Teresa of Jesus, </a:t>
            </a:r>
            <a:r>
              <a:rPr lang="en-GB" sz="2200" b="1" dirty="0"/>
              <a:t>Pray for us </a:t>
            </a:r>
            <a:br>
              <a:rPr lang="en-GB" sz="2200" dirty="0"/>
            </a:br>
            <a:r>
              <a:rPr lang="en-GB" sz="2200" i="1" dirty="0"/>
              <a:t>(other names of saints may be added.)</a:t>
            </a:r>
          </a:p>
          <a:p>
            <a:endParaRPr lang="en-GB" sz="2200" i="1" dirty="0"/>
          </a:p>
          <a:p>
            <a:r>
              <a:rPr lang="en-GB" sz="2200" dirty="0"/>
              <a:t>All holy men and women, </a:t>
            </a:r>
            <a:r>
              <a:rPr lang="en-GB" sz="2200" b="1" dirty="0"/>
              <a:t>Pray for us </a:t>
            </a:r>
            <a:br>
              <a:rPr lang="en-GB" dirty="0"/>
            </a:br>
            <a:endParaRPr lang="en-GB" dirty="0"/>
          </a:p>
        </p:txBody>
      </p:sp>
    </p:spTree>
    <p:extLst>
      <p:ext uri="{BB962C8B-B14F-4D97-AF65-F5344CB8AC3E}">
        <p14:creationId xmlns:p14="http://schemas.microsoft.com/office/powerpoint/2010/main" val="3579269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635896" y="836712"/>
            <a:ext cx="5184576" cy="572464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Michael is one of the Archangels. The word "angel" means Messenger of God. Angels who deliver messages of lesser importance are just called Angels; and those who proclaim important messages are called Archangels. They are our protectors and we know something about each of the three Archangels from the Bible.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Michael's name means "who is like God?" St. Michael is mentioned in three books of the Bible: Daniel, Revelation and the Letter of Jude. In the book of Revelation or the Apocalypse, chapter 12:7-9, we read of a great war that went on in heaven.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Michael and his angels battled with Satan (or the fallen angel Lucifer). Michael who was the leader of God's army became the champion of loyalty to God. </a:t>
            </a:r>
          </a:p>
          <a:p>
            <a:endParaRPr lang="en-GB" sz="1600" dirty="0">
              <a:latin typeface="Arial" panose="020B0604020202020204" pitchFamily="34" charset="0"/>
              <a:cs typeface="Arial" panose="020B0604020202020204" pitchFamily="34" charset="0"/>
            </a:endParaRPr>
          </a:p>
          <a:p>
            <a:r>
              <a:rPr lang="en-GB" sz="1600" i="1" dirty="0">
                <a:latin typeface="Arial" panose="020B0604020202020204" pitchFamily="34" charset="0"/>
                <a:cs typeface="Arial" panose="020B0604020202020204" pitchFamily="34" charset="0"/>
              </a:rPr>
              <a:t>We can ask St Michael to make us strong in our love for Jesus and in our practice of the Catholic religion. </a:t>
            </a:r>
            <a:endParaRPr lang="en-GB" sz="1600" dirty="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a:p>
            <a:pPr algn="just"/>
            <a:endParaRPr lang="en-GB" sz="1400" dirty="0">
              <a:latin typeface="Arial" panose="020B0604020202020204" pitchFamily="34" charset="0"/>
              <a:cs typeface="Arial" panose="020B0604020202020204" pitchFamily="34" charset="0"/>
            </a:endParaRPr>
          </a:p>
        </p:txBody>
      </p:sp>
      <p:sp>
        <p:nvSpPr>
          <p:cNvPr id="2" name="Rectangle 1"/>
          <p:cNvSpPr/>
          <p:nvPr/>
        </p:nvSpPr>
        <p:spPr>
          <a:xfrm>
            <a:off x="323529" y="5661248"/>
            <a:ext cx="3312367"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September 29th</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Drug Addictions</a:t>
            </a:r>
          </a:p>
        </p:txBody>
      </p:sp>
      <p:sp>
        <p:nvSpPr>
          <p:cNvPr id="5" name="Title 4"/>
          <p:cNvSpPr>
            <a:spLocks noGrp="1"/>
          </p:cNvSpPr>
          <p:nvPr>
            <p:ph type="ctrTitle"/>
          </p:nvPr>
        </p:nvSpPr>
        <p:spPr>
          <a:xfrm>
            <a:off x="287524" y="692696"/>
            <a:ext cx="3384376" cy="648072"/>
          </a:xfrm>
        </p:spPr>
        <p:txBody>
          <a:bodyPr>
            <a:noAutofit/>
          </a:bodyPr>
          <a:lstStyle/>
          <a:p>
            <a:r>
              <a:rPr lang="en-GB" sz="3600" dirty="0">
                <a:latin typeface="Arial" panose="020B0604020202020204" pitchFamily="34" charset="0"/>
                <a:cs typeface="Arial" panose="020B0604020202020204" pitchFamily="34" charset="0"/>
              </a:rPr>
              <a:t>St Michael</a:t>
            </a:r>
            <a:br>
              <a:rPr lang="en-GB" sz="28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The Archangel</a:t>
            </a:r>
            <a:br>
              <a:rPr lang="en-GB" sz="3600" dirty="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274" y="1595437"/>
            <a:ext cx="2428875"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418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TextBox 3"/>
          <p:cNvSpPr txBox="1"/>
          <p:nvPr/>
        </p:nvSpPr>
        <p:spPr>
          <a:xfrm>
            <a:off x="3779912" y="182867"/>
            <a:ext cx="5184576" cy="6694140"/>
          </a:xfrm>
          <a:prstGeom prst="rect">
            <a:avLst/>
          </a:prstGeom>
          <a:noFill/>
        </p:spPr>
        <p:txBody>
          <a:bodyPr wrap="square" rtlCol="0">
            <a:spAutoFit/>
          </a:bodyPr>
          <a:lstStyle/>
          <a:p>
            <a:pPr algn="just"/>
            <a:endParaRPr lang="en-GB" sz="15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Moses was an Ethiopian born into slavery around the year 330. When he came of age, he first went to work in the home of an Egyptian official. </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However, he lost his job and began to live an aimless and wandering life. He was seeking God but did not know it.</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Moses’ life changed one day when he happened to take refuge among hermits at the monastery of Petra in the </a:t>
            </a:r>
            <a:r>
              <a:rPr lang="en-GB" sz="1600" dirty="0" err="1">
                <a:latin typeface="Arial" panose="020B0604020202020204" pitchFamily="34" charset="0"/>
                <a:cs typeface="Arial" panose="020B0604020202020204" pitchFamily="34" charset="0"/>
              </a:rPr>
              <a:t>Skete</a:t>
            </a:r>
            <a:r>
              <a:rPr lang="en-GB" sz="1600" dirty="0">
                <a:latin typeface="Arial" panose="020B0604020202020204" pitchFamily="34" charset="0"/>
                <a:cs typeface="Arial" panose="020B0604020202020204" pitchFamily="34" charset="0"/>
              </a:rPr>
              <a:t> desert in Lower Egypt.</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He was so impressed with the holy men that he himself became a monk in that monastery. He asked God to forgive the sins of his former life and to keep him from all future evil.</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Moses lived as a hermit until he was ordained a priest by Archbishop </a:t>
            </a:r>
            <a:r>
              <a:rPr lang="en-GB" sz="1600" dirty="0" err="1">
                <a:latin typeface="Arial" panose="020B0604020202020204" pitchFamily="34" charset="0"/>
                <a:cs typeface="Arial" panose="020B0604020202020204" pitchFamily="34" charset="0"/>
              </a:rPr>
              <a:t>Theophilus</a:t>
            </a:r>
            <a:r>
              <a:rPr lang="en-GB" sz="1600" dirty="0">
                <a:latin typeface="Arial" panose="020B0604020202020204" pitchFamily="34" charset="0"/>
                <a:cs typeface="Arial" panose="020B0604020202020204" pitchFamily="34" charset="0"/>
              </a:rPr>
              <a:t> of Alexandria. He became famous for his supernatural gifts.</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In 405, he was together with six other monks and was attacked by a group of Bedouins. In imitation of his Divine Master, Moses refused to defend himself and gave up his life in this world.</a:t>
            </a:r>
          </a:p>
          <a:p>
            <a:pPr algn="just"/>
            <a:endParaRPr lang="en-GB" sz="1400" dirty="0">
              <a:latin typeface="Arial" panose="020B0604020202020204" pitchFamily="34" charset="0"/>
              <a:cs typeface="Arial" panose="020B0604020202020204" pitchFamily="34" charset="0"/>
            </a:endParaRPr>
          </a:p>
        </p:txBody>
      </p:sp>
      <p:sp>
        <p:nvSpPr>
          <p:cNvPr id="2" name="Rectangle 1"/>
          <p:cNvSpPr/>
          <p:nvPr/>
        </p:nvSpPr>
        <p:spPr>
          <a:xfrm>
            <a:off x="485291" y="5805264"/>
            <a:ext cx="2952328"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August 28</a:t>
            </a:r>
            <a:r>
              <a:rPr lang="en-GB" sz="1500" b="1" baseline="30000" dirty="0">
                <a:latin typeface="Arial" panose="020B0604020202020204" pitchFamily="34" charset="0"/>
                <a:cs typeface="Arial" panose="020B0604020202020204" pitchFamily="34" charset="0"/>
              </a:rPr>
              <a:t>th</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Africa</a:t>
            </a:r>
          </a:p>
        </p:txBody>
      </p:sp>
      <p:sp>
        <p:nvSpPr>
          <p:cNvPr id="5" name="Title 4"/>
          <p:cNvSpPr>
            <a:spLocks noGrp="1"/>
          </p:cNvSpPr>
          <p:nvPr>
            <p:ph type="ctrTitle"/>
          </p:nvPr>
        </p:nvSpPr>
        <p:spPr>
          <a:xfrm>
            <a:off x="287524" y="302039"/>
            <a:ext cx="3384376" cy="648072"/>
          </a:xfrm>
        </p:spPr>
        <p:txBody>
          <a:bodyPr>
            <a:normAutofit fontScale="90000"/>
          </a:bodyPr>
          <a:lstStyle/>
          <a:p>
            <a:r>
              <a:rPr lang="en-GB" sz="4000" dirty="0">
                <a:latin typeface="Arial" panose="020B0604020202020204" pitchFamily="34" charset="0"/>
                <a:cs typeface="Arial" panose="020B0604020202020204" pitchFamily="34" charset="0"/>
              </a:rPr>
              <a:t>St</a:t>
            </a:r>
            <a:r>
              <a:rPr lang="en-GB" sz="4000" baseline="0" dirty="0">
                <a:latin typeface="Arial" panose="020B0604020202020204" pitchFamily="34" charset="0"/>
                <a:cs typeface="Arial" panose="020B0604020202020204" pitchFamily="34" charset="0"/>
              </a:rPr>
              <a:t> Moses</a:t>
            </a:r>
            <a:endParaRPr lang="en-GB" sz="40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38" y="1124744"/>
            <a:ext cx="33242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145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444963"/>
            <a:ext cx="5184576" cy="6093976"/>
          </a:xfrm>
          <a:prstGeom prst="rect">
            <a:avLst/>
          </a:prstGeom>
          <a:noFill/>
        </p:spPr>
        <p:txBody>
          <a:bodyPr wrap="square" rtlCol="0">
            <a:spAutoFit/>
          </a:bodyPr>
          <a:lstStyle/>
          <a:p>
            <a:pPr algn="just"/>
            <a:r>
              <a:rPr lang="en-GB" sz="1500" dirty="0">
                <a:latin typeface="Arial" panose="020B0604020202020204" pitchFamily="34" charset="0"/>
                <a:cs typeface="Arial" panose="020B0604020202020204" pitchFamily="34" charset="0"/>
              </a:rPr>
              <a:t>St. Patrick of Ireland is one of the world's most popular saints. He was born in Roman Britain and when he was fourteen or so, he was captured by Irish pirates during a raiding party and taken to Ireland as a slave to herd and tend sheep. </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Patrick's captivity lasted until he was twenty, when he escaped after having a dream from God in which he was told to leave Ireland by going to the coast. There he found some sailors who took him back to Britain and was reunited with his family.</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A few years after returning home, Patrick saw a vision. The vision prompted him to become a priest. He was ordained a priest and later became a bishop and was sent to take the Gospel to Ireland. </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Patrick arrived in </a:t>
            </a:r>
            <a:r>
              <a:rPr lang="en-GB" sz="1500" dirty="0" err="1">
                <a:latin typeface="Arial" panose="020B0604020202020204" pitchFamily="34" charset="0"/>
                <a:cs typeface="Arial" panose="020B0604020202020204" pitchFamily="34" charset="0"/>
              </a:rPr>
              <a:t>Slane</a:t>
            </a:r>
            <a:r>
              <a:rPr lang="en-GB" sz="1500" dirty="0">
                <a:latin typeface="Arial" panose="020B0604020202020204" pitchFamily="34" charset="0"/>
                <a:cs typeface="Arial" panose="020B0604020202020204" pitchFamily="34" charset="0"/>
              </a:rPr>
              <a:t>, Ireland on March 25, 433. Legend has it that the </a:t>
            </a:r>
            <a:r>
              <a:rPr lang="en-GB" sz="1500" dirty="0" err="1">
                <a:latin typeface="Arial" panose="020B0604020202020204" pitchFamily="34" charset="0"/>
                <a:cs typeface="Arial" panose="020B0604020202020204" pitchFamily="34" charset="0"/>
              </a:rPr>
              <a:t>chieftan</a:t>
            </a:r>
            <a:r>
              <a:rPr lang="en-GB" sz="1500" dirty="0">
                <a:latin typeface="Arial" panose="020B0604020202020204" pitchFamily="34" charset="0"/>
                <a:cs typeface="Arial" panose="020B0604020202020204" pitchFamily="34" charset="0"/>
              </a:rPr>
              <a:t> of one of the druid tribes, tried to kill him. After an intervention from God, Patrick was able to convert the chieftain and preach the Gospel throughout Ireland. There, he converted many people - eventually thousands - and he began building churches across the country.</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He often used shamrocks to explain the Holy Trinity.</a:t>
            </a:r>
          </a:p>
        </p:txBody>
      </p:sp>
      <p:sp>
        <p:nvSpPr>
          <p:cNvPr id="2" name="Rectangle 1"/>
          <p:cNvSpPr/>
          <p:nvPr/>
        </p:nvSpPr>
        <p:spPr>
          <a:xfrm>
            <a:off x="617004" y="5661248"/>
            <a:ext cx="2736304"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March 17</a:t>
            </a:r>
            <a:r>
              <a:rPr lang="en-GB" sz="1500" b="1" baseline="30000" dirty="0">
                <a:latin typeface="Arial" panose="020B0604020202020204" pitchFamily="34" charset="0"/>
                <a:cs typeface="Arial" panose="020B0604020202020204" pitchFamily="34" charset="0"/>
              </a:rPr>
              <a:t>th</a:t>
            </a:r>
            <a:endParaRPr lang="en-GB" sz="1500" b="1" dirty="0">
              <a:latin typeface="Arial" panose="020B0604020202020204" pitchFamily="34" charset="0"/>
              <a:cs typeface="Arial" panose="020B0604020202020204" pitchFamily="34" charset="0"/>
            </a:endParaRP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Ireland</a:t>
            </a:r>
          </a:p>
        </p:txBody>
      </p:sp>
      <p:sp>
        <p:nvSpPr>
          <p:cNvPr id="5" name="Title 4"/>
          <p:cNvSpPr>
            <a:spLocks noGrp="1"/>
          </p:cNvSpPr>
          <p:nvPr>
            <p:ph type="ctrTitle"/>
          </p:nvPr>
        </p:nvSpPr>
        <p:spPr>
          <a:xfrm>
            <a:off x="179512" y="428703"/>
            <a:ext cx="3600400" cy="648072"/>
          </a:xfrm>
        </p:spPr>
        <p:txBody>
          <a:bodyPr>
            <a:noAutofit/>
          </a:bodyPr>
          <a:lstStyle/>
          <a:p>
            <a:r>
              <a:rPr lang="en-GB" sz="3600" dirty="0">
                <a:latin typeface="Arial" panose="020B0604020202020204" pitchFamily="34" charset="0"/>
                <a:cs typeface="Arial" panose="020B0604020202020204" pitchFamily="34" charset="0"/>
              </a:rPr>
              <a:t>St Patrick</a:t>
            </a:r>
            <a:endParaRPr lang="en-GB" sz="20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21" y="1340768"/>
            <a:ext cx="3266448" cy="4035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2158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188640"/>
            <a:ext cx="5184576" cy="6771084"/>
          </a:xfrm>
          <a:prstGeom prst="rect">
            <a:avLst/>
          </a:prstGeom>
          <a:noFill/>
        </p:spPr>
        <p:txBody>
          <a:bodyPr wrap="square" rtlCol="0">
            <a:spAutoFit/>
          </a:bodyPr>
          <a:lstStyle/>
          <a:p>
            <a:pPr algn="just"/>
            <a:r>
              <a:rPr lang="en-GB" sz="1500" dirty="0">
                <a:latin typeface="Arial" panose="020B0604020202020204" pitchFamily="34" charset="0"/>
                <a:cs typeface="Arial" panose="020B0604020202020204" pitchFamily="34" charset="0"/>
              </a:rPr>
              <a:t>Saint Paul is one of the most important and influential of all the saints. Many of his writings are contained in the Bible and have influenced the growth and development of the Church since the first century.</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St Paul was originally known as Saul. At one point he presided over the persecutions of the early Christians and was present at the martyrdom of St Stephen.</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However, Saul experienced a powerful vision that caused him to convert to Christianity while on the road to Damascus. He was duly baptised and took the name Paul.</a:t>
            </a:r>
          </a:p>
          <a:p>
            <a:pPr algn="just"/>
            <a:r>
              <a:rPr lang="en-GB" sz="1500" dirty="0">
                <a:latin typeface="Arial" panose="020B0604020202020204" pitchFamily="34" charset="0"/>
                <a:cs typeface="Arial" panose="020B0604020202020204" pitchFamily="34" charset="0"/>
              </a:rPr>
              <a:t>Paul travelled the world, first to Arabia then back to Damascus. He also visited Jerusalem to see St Peter, the first pope and pay homage to him. During these travels, he preached ceaselessly, often drawing criticism and ire from those who rebuffed his message. Jews, in particular, hated his preaching as they saw him convert people to Christianity from Judaism.</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He established several churches in their travels. After establishing his churches, Paul remained in communication with the faithful, often writing letters to answer questions and resolve disputes.</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The letters that have survived have become part of the Bible. Paul's writings are important because they provide good advice for how Christians should live.</a:t>
            </a:r>
          </a:p>
          <a:p>
            <a:pPr algn="just"/>
            <a:endParaRPr lang="en-GB" sz="1400" dirty="0">
              <a:latin typeface="Arial" panose="020B0604020202020204" pitchFamily="34" charset="0"/>
              <a:cs typeface="Arial" panose="020B0604020202020204" pitchFamily="34" charset="0"/>
            </a:endParaRPr>
          </a:p>
        </p:txBody>
      </p:sp>
      <p:sp>
        <p:nvSpPr>
          <p:cNvPr id="2" name="Rectangle 1"/>
          <p:cNvSpPr/>
          <p:nvPr/>
        </p:nvSpPr>
        <p:spPr>
          <a:xfrm>
            <a:off x="485291" y="5805264"/>
            <a:ext cx="2952328"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June 29</a:t>
            </a:r>
            <a:r>
              <a:rPr lang="en-GB" sz="1500" b="1" baseline="30000" dirty="0">
                <a:latin typeface="Arial" panose="020B0604020202020204" pitchFamily="34" charset="0"/>
                <a:cs typeface="Arial" panose="020B0604020202020204" pitchFamily="34" charset="0"/>
              </a:rPr>
              <a:t>th</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Missionaries</a:t>
            </a:r>
          </a:p>
        </p:txBody>
      </p:sp>
      <p:sp>
        <p:nvSpPr>
          <p:cNvPr id="5" name="Title 4"/>
          <p:cNvSpPr>
            <a:spLocks noGrp="1"/>
          </p:cNvSpPr>
          <p:nvPr>
            <p:ph type="ctrTitle"/>
          </p:nvPr>
        </p:nvSpPr>
        <p:spPr>
          <a:xfrm>
            <a:off x="287524" y="302039"/>
            <a:ext cx="3384376" cy="648072"/>
          </a:xfrm>
        </p:spPr>
        <p:txBody>
          <a:bodyPr>
            <a:normAutofit fontScale="90000"/>
          </a:bodyPr>
          <a:lstStyle/>
          <a:p>
            <a:r>
              <a:rPr lang="en-GB" sz="4000" dirty="0">
                <a:latin typeface="Arial" panose="020B0604020202020204" pitchFamily="34" charset="0"/>
                <a:cs typeface="Arial" panose="020B0604020202020204" pitchFamily="34" charset="0"/>
              </a:rPr>
              <a:t>St</a:t>
            </a:r>
            <a:r>
              <a:rPr lang="en-GB" sz="4000" baseline="0" dirty="0">
                <a:latin typeface="Arial" panose="020B0604020202020204" pitchFamily="34" charset="0"/>
                <a:cs typeface="Arial" panose="020B0604020202020204" pitchFamily="34" charset="0"/>
              </a:rPr>
              <a:t> Paul</a:t>
            </a:r>
            <a:br>
              <a:rPr lang="en-GB" sz="4000" baseline="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the Apostle</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01" y="1313257"/>
            <a:ext cx="2772308" cy="4087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171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CC66">
            <a:alpha val="42000"/>
          </a:srgbClr>
        </a:solidFill>
        <a:effectLst/>
      </p:bgPr>
    </p:bg>
    <p:spTree>
      <p:nvGrpSpPr>
        <p:cNvPr id="1" name=""/>
        <p:cNvGrpSpPr/>
        <p:nvPr/>
      </p:nvGrpSpPr>
      <p:grpSpPr>
        <a:xfrm>
          <a:off x="0" y="0"/>
          <a:ext cx="0" cy="0"/>
          <a:chOff x="0" y="0"/>
          <a:chExt cx="0" cy="0"/>
        </a:xfrm>
      </p:grpSpPr>
      <p:sp>
        <p:nvSpPr>
          <p:cNvPr id="4" name="TextBox 3"/>
          <p:cNvSpPr txBox="1"/>
          <p:nvPr/>
        </p:nvSpPr>
        <p:spPr>
          <a:xfrm>
            <a:off x="410398" y="576695"/>
            <a:ext cx="2376264" cy="5770811"/>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rPr>
              <a:t>St Peter</a:t>
            </a:r>
          </a:p>
          <a:p>
            <a:endParaRPr lang="en-GB" sz="3600" dirty="0"/>
          </a:p>
          <a:p>
            <a:endParaRPr lang="en-GB" sz="3600" dirty="0"/>
          </a:p>
          <a:p>
            <a:endParaRPr lang="en-GB" sz="3600" dirty="0"/>
          </a:p>
          <a:p>
            <a:endParaRPr lang="en-GB" sz="3600" dirty="0"/>
          </a:p>
          <a:p>
            <a:endParaRPr lang="en-GB" sz="3600" dirty="0"/>
          </a:p>
          <a:p>
            <a:endParaRPr lang="en-GB" sz="3600" dirty="0"/>
          </a:p>
          <a:p>
            <a:endParaRPr lang="en-GB" sz="3600" dirty="0"/>
          </a:p>
          <a:p>
            <a:endParaRPr lang="en-GB" sz="3600" dirty="0"/>
          </a:p>
          <a:p>
            <a:pPr algn="ctr"/>
            <a:r>
              <a:rPr lang="en-GB" sz="1500" b="1" dirty="0">
                <a:latin typeface="Arial" panose="020B0604020202020204" pitchFamily="34" charset="0"/>
                <a:cs typeface="Arial" panose="020B0604020202020204" pitchFamily="34" charset="0"/>
              </a:rPr>
              <a:t>June 29</a:t>
            </a:r>
            <a:r>
              <a:rPr lang="en-GB" sz="1500" b="1" baseline="30000" dirty="0">
                <a:latin typeface="Arial" panose="020B0604020202020204" pitchFamily="34" charset="0"/>
                <a:cs typeface="Arial" panose="020B0604020202020204" pitchFamily="34" charset="0"/>
              </a:rPr>
              <a:t>th</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Bakers</a:t>
            </a:r>
          </a:p>
        </p:txBody>
      </p:sp>
      <p:sp>
        <p:nvSpPr>
          <p:cNvPr id="5" name="TextBox 4"/>
          <p:cNvSpPr txBox="1"/>
          <p:nvPr/>
        </p:nvSpPr>
        <p:spPr>
          <a:xfrm>
            <a:off x="3209319" y="750903"/>
            <a:ext cx="5544616" cy="5262979"/>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Simon was a fisherman. His brother Andrew said to him, “I have met Jesus. Come and see Him.” Simon saw and became a follower of Jesus, Who changed his name to Peter, which means ‘rock’.</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Jesus picked eleven other Apostles and said, “Follow Me, and I will make you fishers of people.” He meant that He would send them to do His work of bringing people to God.</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One day, Jesus said to them, “Who do you think I am?” Peter answered, “You are Christ, the Son of God.” Our Lord was pleased and said, “You are Peter, a rock, and I will build My Church upon you. I will give you the keys of the kingdom.” This is the power to help people get to heaven.</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After His Resurrection, Jesus said to Peter, “Feed My lambs, feed My sheep.” In this way, our Lord made it clear that Peter was to be the first Pope.</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Peter was crucified, head downward, in Rome, because he considered himself unworthy to die as Jesus had done.</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98" y="1386719"/>
            <a:ext cx="2455660" cy="3801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070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410398" y="404664"/>
            <a:ext cx="2455660" cy="6109365"/>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rPr>
              <a:t>St Raphael</a:t>
            </a:r>
          </a:p>
          <a:p>
            <a:pPr algn="ctr"/>
            <a:r>
              <a:rPr lang="en-GB" sz="2000" dirty="0">
                <a:latin typeface="Arial" panose="020B0604020202020204" pitchFamily="34" charset="0"/>
                <a:cs typeface="Arial" panose="020B0604020202020204" pitchFamily="34" charset="0"/>
              </a:rPr>
              <a:t>The Archangel</a:t>
            </a:r>
          </a:p>
          <a:p>
            <a:endParaRPr lang="en-GB" sz="3600" dirty="0"/>
          </a:p>
          <a:p>
            <a:endParaRPr lang="en-GB" sz="3600" dirty="0"/>
          </a:p>
          <a:p>
            <a:endParaRPr lang="en-GB" sz="3600" dirty="0"/>
          </a:p>
          <a:p>
            <a:endParaRPr lang="en-GB" sz="3600" dirty="0"/>
          </a:p>
          <a:p>
            <a:endParaRPr lang="en-GB" sz="3600" dirty="0"/>
          </a:p>
          <a:p>
            <a:endParaRPr lang="en-GB" sz="3600" dirty="0"/>
          </a:p>
          <a:p>
            <a:endParaRPr lang="en-GB" sz="3600" dirty="0"/>
          </a:p>
          <a:p>
            <a:pPr algn="ctr"/>
            <a:endParaRPr lang="en-GB" sz="1500" b="1" dirty="0">
              <a:latin typeface="Arial" panose="020B0604020202020204" pitchFamily="34" charset="0"/>
              <a:cs typeface="Arial" panose="020B0604020202020204" pitchFamily="34" charset="0"/>
            </a:endParaRPr>
          </a:p>
          <a:p>
            <a:pPr algn="ctr"/>
            <a:endParaRPr lang="en-GB" sz="1500" b="1" dirty="0">
              <a:latin typeface="Arial" panose="020B0604020202020204" pitchFamily="34" charset="0"/>
              <a:cs typeface="Arial" panose="020B0604020202020204" pitchFamily="34" charset="0"/>
            </a:endParaRPr>
          </a:p>
          <a:p>
            <a:pPr algn="ctr"/>
            <a:r>
              <a:rPr lang="en-GB" sz="1500" b="1" dirty="0">
                <a:latin typeface="Arial" panose="020B0604020202020204" pitchFamily="34" charset="0"/>
                <a:cs typeface="Arial" panose="020B0604020202020204" pitchFamily="34" charset="0"/>
              </a:rPr>
              <a:t>September 29</a:t>
            </a:r>
            <a:r>
              <a:rPr lang="en-GB" sz="1500" b="1" baseline="30000" dirty="0">
                <a:latin typeface="Arial" panose="020B0604020202020204" pitchFamily="34" charset="0"/>
                <a:cs typeface="Arial" panose="020B0604020202020204" pitchFamily="34" charset="0"/>
              </a:rPr>
              <a:t>th</a:t>
            </a:r>
            <a:r>
              <a:rPr lang="en-GB" sz="1500" b="1" dirty="0">
                <a:latin typeface="Arial" panose="020B0604020202020204" pitchFamily="34" charset="0"/>
                <a:cs typeface="Arial" panose="020B0604020202020204" pitchFamily="34" charset="0"/>
              </a:rPr>
              <a:t> </a:t>
            </a:r>
          </a:p>
          <a:p>
            <a:pPr algn="ctr"/>
            <a:endParaRPr lang="en-GB" sz="800"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a:t>
            </a:r>
          </a:p>
          <a:p>
            <a:pPr algn="ctr"/>
            <a:r>
              <a:rPr lang="en-GB" sz="1500" dirty="0">
                <a:latin typeface="Arial" panose="020B0604020202020204" pitchFamily="34" charset="0"/>
                <a:cs typeface="Arial" panose="020B0604020202020204" pitchFamily="34" charset="0"/>
              </a:rPr>
              <a:t>Doctors and Nurses</a:t>
            </a:r>
          </a:p>
        </p:txBody>
      </p:sp>
      <p:sp>
        <p:nvSpPr>
          <p:cNvPr id="5" name="TextBox 4"/>
          <p:cNvSpPr txBox="1"/>
          <p:nvPr/>
        </p:nvSpPr>
        <p:spPr>
          <a:xfrm>
            <a:off x="3209319" y="1122998"/>
            <a:ext cx="5544616" cy="5016758"/>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Raphael is one of the Archangels. The word "angel" means Messenger of God. Angels who deliver messages of lesser importance are just called Angels; and those who proclaim important messages are called Archangels. They are our protectors and we know something about each of the three Archangels from the Bible</a:t>
            </a:r>
            <a:r>
              <a:rPr lang="en-GB" sz="1600" dirty="0"/>
              <a:t>. </a:t>
            </a:r>
            <a:endParaRPr lang="en-GB" sz="1600" dirty="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Raphael's name means "God has healed." We read the touching story of Raphael's role in the Bible's book of </a:t>
            </a:r>
            <a:r>
              <a:rPr lang="en-GB" sz="1600" dirty="0" err="1">
                <a:latin typeface="Arial" panose="020B0604020202020204" pitchFamily="34" charset="0"/>
                <a:cs typeface="Arial" panose="020B0604020202020204" pitchFamily="34" charset="0"/>
              </a:rPr>
              <a:t>Tobit</a:t>
            </a:r>
            <a:r>
              <a:rPr lang="en-GB" sz="1600" dirty="0">
                <a:latin typeface="Arial" panose="020B0604020202020204" pitchFamily="34" charset="0"/>
                <a:cs typeface="Arial" panose="020B0604020202020204" pitchFamily="34" charset="0"/>
              </a:rPr>
              <a:t>. He was also the Angel mentioned in John 5:1-4 as the power behind the healing at the sheep pool. </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He brought protection and healing to the blind </a:t>
            </a:r>
            <a:r>
              <a:rPr lang="en-GB" sz="1600" dirty="0" err="1">
                <a:latin typeface="Arial" panose="020B0604020202020204" pitchFamily="34" charset="0"/>
                <a:cs typeface="Arial" panose="020B0604020202020204" pitchFamily="34" charset="0"/>
              </a:rPr>
              <a:t>Tobit</a:t>
            </a:r>
            <a:r>
              <a:rPr lang="en-GB" sz="1600" dirty="0">
                <a:latin typeface="Arial" panose="020B0604020202020204" pitchFamily="34" charset="0"/>
                <a:cs typeface="Arial" panose="020B0604020202020204" pitchFamily="34" charset="0"/>
              </a:rPr>
              <a:t>. At the very end of the journey, when all was completed, Raphael revealed his true identity. He called himself one of the seven who stands before God's throne. </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We can ask St. Raphael to protect us in our travels, even for short journeys, like going to school. We can also ask him to help when illness strikes us or someone we love.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20" y="1605573"/>
            <a:ext cx="2268016" cy="355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413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99CC">
            <a:alpha val="54000"/>
          </a:srgbClr>
        </a:solidFill>
        <a:effectLst/>
      </p:bgPr>
    </p:bg>
    <p:spTree>
      <p:nvGrpSpPr>
        <p:cNvPr id="1" name=""/>
        <p:cNvGrpSpPr/>
        <p:nvPr/>
      </p:nvGrpSpPr>
      <p:grpSpPr>
        <a:xfrm>
          <a:off x="0" y="0"/>
          <a:ext cx="0" cy="0"/>
          <a:chOff x="0" y="0"/>
          <a:chExt cx="0" cy="0"/>
        </a:xfrm>
      </p:grpSpPr>
      <p:sp>
        <p:nvSpPr>
          <p:cNvPr id="4" name="TextBox 3"/>
          <p:cNvSpPr txBox="1"/>
          <p:nvPr/>
        </p:nvSpPr>
        <p:spPr>
          <a:xfrm>
            <a:off x="382749" y="548680"/>
            <a:ext cx="2448193" cy="6140142"/>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rPr>
              <a:t>St Rose</a:t>
            </a:r>
          </a:p>
          <a:p>
            <a:pPr algn="ctr"/>
            <a:r>
              <a:rPr lang="en-GB" sz="2000" dirty="0">
                <a:latin typeface="Arial" panose="020B0604020202020204" pitchFamily="34" charset="0"/>
                <a:cs typeface="Arial" panose="020B0604020202020204" pitchFamily="34" charset="0"/>
              </a:rPr>
              <a:t>of Lima</a:t>
            </a:r>
          </a:p>
          <a:p>
            <a:endParaRPr lang="en-GB" sz="3600" dirty="0"/>
          </a:p>
          <a:p>
            <a:endParaRPr lang="en-GB" sz="3600" dirty="0"/>
          </a:p>
          <a:p>
            <a:endParaRPr lang="en-GB" sz="3600" dirty="0"/>
          </a:p>
          <a:p>
            <a:endParaRPr lang="en-GB" sz="3600" dirty="0"/>
          </a:p>
          <a:p>
            <a:endParaRPr lang="en-GB" sz="3600" dirty="0"/>
          </a:p>
          <a:p>
            <a:endParaRPr lang="en-GB" sz="3600" dirty="0"/>
          </a:p>
          <a:p>
            <a:endParaRPr lang="en-GB" sz="3600" dirty="0"/>
          </a:p>
          <a:p>
            <a:endParaRPr lang="en-GB" sz="2000" dirty="0"/>
          </a:p>
          <a:p>
            <a:endParaRPr lang="en-GB" sz="2000" dirty="0"/>
          </a:p>
          <a:p>
            <a:pPr algn="ctr"/>
            <a:r>
              <a:rPr lang="en-GB" sz="1500" b="1" dirty="0">
                <a:latin typeface="Arial" panose="020B0604020202020204" pitchFamily="34" charset="0"/>
                <a:cs typeface="Arial" panose="020B0604020202020204" pitchFamily="34" charset="0"/>
              </a:rPr>
              <a:t>August 23</a:t>
            </a:r>
            <a:r>
              <a:rPr lang="en-GB" sz="1500" b="1" baseline="30000" dirty="0">
                <a:latin typeface="Arial" panose="020B0604020202020204" pitchFamily="34" charset="0"/>
                <a:cs typeface="Arial" panose="020B0604020202020204" pitchFamily="34" charset="0"/>
              </a:rPr>
              <a:t>rd</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Florists</a:t>
            </a:r>
          </a:p>
        </p:txBody>
      </p:sp>
      <p:sp>
        <p:nvSpPr>
          <p:cNvPr id="5" name="TextBox 4"/>
          <p:cNvSpPr txBox="1"/>
          <p:nvPr/>
        </p:nvSpPr>
        <p:spPr>
          <a:xfrm>
            <a:off x="3209319" y="548680"/>
            <a:ext cx="5544616" cy="5755422"/>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Rose was born in Peru, South America. She was very obedient to her parents. She did all she was told to do with a happy smile for the love of Jesus. She always tried to help people.</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Rose was very beautiful. Her mother wanted her to wear beautiful clothes, but Rose would say, “Mother only beauty of the soul is important.”</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A rich young man wanted to marry Rose. He offered her a beautiful home and many servants, but she refused. She loved Jesus with all her heart and wanted to serve God.</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When her parents became poor, Rose went out every day to work, and at night did sewing, to help her parents.</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Rose visited the homes of the poor and brought them food. She offered all her sufferings and good works to God for sinners. Our Lord often appeared to her as a little child to tell her how pleased he was with her kind deeds.</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Rose died when she was only thirty-one years of age. She is the first saint of the Americas.</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49" y="1772816"/>
            <a:ext cx="2448193" cy="361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300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302039"/>
            <a:ext cx="5184576" cy="6771084"/>
          </a:xfrm>
          <a:prstGeom prst="rect">
            <a:avLst/>
          </a:prstGeom>
          <a:noFill/>
        </p:spPr>
        <p:txBody>
          <a:bodyPr wrap="square" rtlCol="0">
            <a:spAutoFit/>
          </a:bodyPr>
          <a:lstStyle/>
          <a:p>
            <a:pPr algn="just"/>
            <a:r>
              <a:rPr lang="en-GB" sz="1500" dirty="0">
                <a:latin typeface="Arial" panose="020B0604020202020204" pitchFamily="34" charset="0"/>
                <a:cs typeface="Arial" panose="020B0604020202020204" pitchFamily="34" charset="0"/>
              </a:rPr>
              <a:t>St Sebastian came from southern France and he was educated in Milan. He joined the Roman Army in 283 AD, to be of service to other Christians who were being persecuted by the Romans. He was promoted to serve in the Praetorian Guard to protect Emperor Diocletian.</a:t>
            </a:r>
          </a:p>
          <a:p>
            <a:pPr algn="just"/>
            <a:r>
              <a:rPr lang="en-GB" sz="1500" dirty="0">
                <a:latin typeface="Arial" panose="020B0604020202020204" pitchFamily="34" charset="0"/>
                <a:cs typeface="Arial" panose="020B0604020202020204" pitchFamily="34" charset="0"/>
              </a:rPr>
              <a:t> </a:t>
            </a:r>
          </a:p>
          <a:p>
            <a:pPr algn="just"/>
            <a:r>
              <a:rPr lang="en-GB" sz="1500" dirty="0">
                <a:latin typeface="Arial" panose="020B0604020202020204" pitchFamily="34" charset="0"/>
                <a:cs typeface="Arial" panose="020B0604020202020204" pitchFamily="34" charset="0"/>
              </a:rPr>
              <a:t>As well as helping many Christians in need, St Sebastian converted many non believers to Christianity. This led to his discovery by Emperor Diocletian in 286. The Emperor, who was already infamous for ordering the deaths of hundreds of Christians, scolded Sebastian and ordered him to be killed by having him tied to a stake on a training field and used as target practice.</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Archers riddled his body with arrows. Believed to be dead, the archers left his body for retrieval and burial. He was recovered by Irene of Rome who discovered that Sebastian was still alive, so she hid him and nursed him back to health. </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Once well, Sebastian found and confronted Diocletian and proceeded to criticise him loudly and publically for his persecution of the Christians. </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Diocletian, surprised that Sebastian was still alive, was immediately taken aback, but ordered his former guard to be beaten to death with clubs, then thrown into the sewers. </a:t>
            </a:r>
          </a:p>
          <a:p>
            <a:pPr algn="just"/>
            <a:endParaRPr lang="en-GB" sz="1400" dirty="0">
              <a:latin typeface="Arial" panose="020B0604020202020204" pitchFamily="34" charset="0"/>
              <a:cs typeface="Arial" panose="020B0604020202020204" pitchFamily="34" charset="0"/>
            </a:endParaRPr>
          </a:p>
        </p:txBody>
      </p:sp>
      <p:sp>
        <p:nvSpPr>
          <p:cNvPr id="2" name="Rectangle 1"/>
          <p:cNvSpPr/>
          <p:nvPr/>
        </p:nvSpPr>
        <p:spPr>
          <a:xfrm>
            <a:off x="485291" y="5805264"/>
            <a:ext cx="2952328"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January 20</a:t>
            </a:r>
            <a:r>
              <a:rPr lang="en-GB" sz="1500" b="1" baseline="30000" dirty="0">
                <a:latin typeface="Arial" panose="020B0604020202020204" pitchFamily="34" charset="0"/>
                <a:cs typeface="Arial" panose="020B0604020202020204" pitchFamily="34" charset="0"/>
              </a:rPr>
              <a:t>th</a:t>
            </a:r>
            <a:endParaRPr lang="en-GB" sz="1500" b="1" dirty="0">
              <a:latin typeface="Arial" panose="020B0604020202020204" pitchFamily="34" charset="0"/>
              <a:cs typeface="Arial" panose="020B0604020202020204" pitchFamily="34" charset="0"/>
            </a:endParaRP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Soldiers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354" y="1124744"/>
            <a:ext cx="3026203" cy="4516721"/>
          </a:xfrm>
          <a:prstGeom prst="rect">
            <a:avLst/>
          </a:prstGeom>
        </p:spPr>
      </p:pic>
      <p:sp>
        <p:nvSpPr>
          <p:cNvPr id="5" name="Title 4"/>
          <p:cNvSpPr>
            <a:spLocks noGrp="1"/>
          </p:cNvSpPr>
          <p:nvPr>
            <p:ph type="ctrTitle"/>
          </p:nvPr>
        </p:nvSpPr>
        <p:spPr>
          <a:xfrm>
            <a:off x="287524" y="302039"/>
            <a:ext cx="3384376" cy="648072"/>
          </a:xfrm>
        </p:spPr>
        <p:txBody>
          <a:bodyPr>
            <a:normAutofit fontScale="90000"/>
          </a:bodyPr>
          <a:lstStyle/>
          <a:p>
            <a:r>
              <a:rPr lang="en-GB" sz="4000" dirty="0">
                <a:latin typeface="Arial" panose="020B0604020202020204" pitchFamily="34" charset="0"/>
                <a:cs typeface="Arial" panose="020B0604020202020204" pitchFamily="34" charset="0"/>
              </a:rPr>
              <a:t>St</a:t>
            </a:r>
            <a:r>
              <a:rPr lang="en-GB" sz="4000" baseline="0" dirty="0">
                <a:latin typeface="Arial" panose="020B0604020202020204" pitchFamily="34" charset="0"/>
                <a:cs typeface="Arial" panose="020B0604020202020204" pitchFamily="34" charset="0"/>
              </a:rPr>
              <a:t> Sebastian</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42392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C000">
            <a:alpha val="64000"/>
          </a:srgbClr>
        </a:solidFill>
        <a:effectLst/>
      </p:bgPr>
    </p:bg>
    <p:spTree>
      <p:nvGrpSpPr>
        <p:cNvPr id="1" name=""/>
        <p:cNvGrpSpPr/>
        <p:nvPr/>
      </p:nvGrpSpPr>
      <p:grpSpPr>
        <a:xfrm>
          <a:off x="0" y="0"/>
          <a:ext cx="0" cy="0"/>
          <a:chOff x="0" y="0"/>
          <a:chExt cx="0" cy="0"/>
        </a:xfrm>
      </p:grpSpPr>
      <p:sp>
        <p:nvSpPr>
          <p:cNvPr id="4" name="TextBox 3"/>
          <p:cNvSpPr txBox="1"/>
          <p:nvPr/>
        </p:nvSpPr>
        <p:spPr>
          <a:xfrm>
            <a:off x="382751" y="548680"/>
            <a:ext cx="2376264" cy="5770811"/>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rPr>
              <a:t>St Simon</a:t>
            </a:r>
          </a:p>
          <a:p>
            <a:endParaRPr lang="en-GB" sz="3600" dirty="0"/>
          </a:p>
          <a:p>
            <a:endParaRPr lang="en-GB" sz="3600" dirty="0"/>
          </a:p>
          <a:p>
            <a:endParaRPr lang="en-GB" sz="3600" dirty="0"/>
          </a:p>
          <a:p>
            <a:endParaRPr lang="en-GB" sz="3600" dirty="0"/>
          </a:p>
          <a:p>
            <a:endParaRPr lang="en-GB" sz="3600" dirty="0"/>
          </a:p>
          <a:p>
            <a:endParaRPr lang="en-GB" sz="3600" dirty="0"/>
          </a:p>
          <a:p>
            <a:endParaRPr lang="en-GB" sz="3600" dirty="0"/>
          </a:p>
          <a:p>
            <a:endParaRPr lang="en-GB" sz="3600" dirty="0"/>
          </a:p>
          <a:p>
            <a:pPr algn="ctr"/>
            <a:r>
              <a:rPr lang="en-GB" sz="1500" b="1" dirty="0">
                <a:latin typeface="Arial" panose="020B0604020202020204" pitchFamily="34" charset="0"/>
                <a:cs typeface="Arial" panose="020B0604020202020204" pitchFamily="34" charset="0"/>
              </a:rPr>
              <a:t>October 28</a:t>
            </a:r>
            <a:r>
              <a:rPr lang="en-GB" sz="1500" b="1" baseline="30000" dirty="0">
                <a:latin typeface="Arial" panose="020B0604020202020204" pitchFamily="34" charset="0"/>
                <a:cs typeface="Arial" panose="020B0604020202020204" pitchFamily="34" charset="0"/>
              </a:rPr>
              <a:t>th</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a:t>
            </a:r>
            <a:r>
              <a:rPr lang="en-GB" sz="1500" dirty="0" err="1">
                <a:latin typeface="Arial" panose="020B0604020202020204" pitchFamily="34" charset="0"/>
                <a:cs typeface="Arial" panose="020B0604020202020204" pitchFamily="34" charset="0"/>
              </a:rPr>
              <a:t>Sawers</a:t>
            </a:r>
            <a:endParaRPr lang="en-GB" sz="1500" dirty="0">
              <a:latin typeface="Arial" panose="020B0604020202020204" pitchFamily="34" charset="0"/>
              <a:cs typeface="Arial" panose="020B0604020202020204" pitchFamily="34" charset="0"/>
            </a:endParaRPr>
          </a:p>
        </p:txBody>
      </p:sp>
      <p:sp>
        <p:nvSpPr>
          <p:cNvPr id="5" name="TextBox 4"/>
          <p:cNvSpPr txBox="1"/>
          <p:nvPr/>
        </p:nvSpPr>
        <p:spPr>
          <a:xfrm>
            <a:off x="3209319" y="548680"/>
            <a:ext cx="5544616" cy="5509200"/>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Simon was one of the twelve men called by Jesus to be Apostles. He was known as the </a:t>
            </a:r>
            <a:r>
              <a:rPr lang="en-GB" sz="1600" dirty="0" err="1">
                <a:latin typeface="Arial" panose="020B0604020202020204" pitchFamily="34" charset="0"/>
                <a:cs typeface="Arial" panose="020B0604020202020204" pitchFamily="34" charset="0"/>
              </a:rPr>
              <a:t>Canaanean</a:t>
            </a:r>
            <a:r>
              <a:rPr lang="en-GB" sz="1600" dirty="0">
                <a:latin typeface="Arial" panose="020B0604020202020204" pitchFamily="34" charset="0"/>
                <a:cs typeface="Arial" panose="020B0604020202020204" pitchFamily="34" charset="0"/>
              </a:rPr>
              <a:t> and also the Zealot. This was to distinguish him from Peter (who was originally called Simon) and from Simeon, the brother of James the Less.</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The expression </a:t>
            </a:r>
            <a:r>
              <a:rPr lang="en-GB" sz="1600" dirty="0" err="1">
                <a:latin typeface="Arial" panose="020B0604020202020204" pitchFamily="34" charset="0"/>
                <a:cs typeface="Arial" panose="020B0604020202020204" pitchFamily="34" charset="0"/>
              </a:rPr>
              <a:t>Canaanean</a:t>
            </a:r>
            <a:r>
              <a:rPr lang="en-GB" sz="1600" dirty="0">
                <a:latin typeface="Arial" panose="020B0604020202020204" pitchFamily="34" charset="0"/>
                <a:cs typeface="Arial" panose="020B0604020202020204" pitchFamily="34" charset="0"/>
              </a:rPr>
              <a:t> means the same as the Greek “</a:t>
            </a:r>
            <a:r>
              <a:rPr lang="en-GB" sz="1600" dirty="0" err="1">
                <a:latin typeface="Arial" panose="020B0604020202020204" pitchFamily="34" charset="0"/>
                <a:cs typeface="Arial" panose="020B0604020202020204" pitchFamily="34" charset="0"/>
              </a:rPr>
              <a:t>Zelots</a:t>
            </a:r>
            <a:r>
              <a:rPr lang="en-GB" sz="1600" dirty="0">
                <a:latin typeface="Arial" panose="020B0604020202020204" pitchFamily="34" charset="0"/>
                <a:cs typeface="Arial" panose="020B0604020202020204" pitchFamily="34" charset="0"/>
              </a:rPr>
              <a:t>,” a title some say was given to him because of his great zeal. Others say it was given to him because he belonged to a sect (among the Jews) called Zealots.</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Simon proclaimed the Gospel in Egypt. He is then believed to have travelled to Carthage, Spain, and even Britain. He brought the Gospel to the peoples of those countries.</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According to a Western tradition, Simon also joined Jude on missionary journeys to Syria, Mesopotamia, and Persia. So the Church celebrates the feasts of these two Apostles on the same day.</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Simon is usually pictured with a saw, the instrument of his martyrdom.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34" y="1442244"/>
            <a:ext cx="2557682"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313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302039"/>
            <a:ext cx="5184576" cy="6709529"/>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The Apostles told the disciples to choose seven med who lived a holy life to help in the care of the poor. These men were called deacons, and Stephen was named first of the deacons. The Apostles ordained them deacons by praying and placing their hands upon them.</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Stephen was very holy and brave, and worked great wonders among the people. But some of the Jews accused him of talking against God and Moses. Stephen talked with great wisdom before the court of the Jews. People said there was a halo around his head and his face looked like that of an angel as he spoke bravely of Jesus.</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The Jews became very angry. But Stephen being full of the Holy Spirit, looking up to heaven said, “I see the heavens opened and the Son of Man standing on the right hand of God”.</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The angry people dragged him outside of the city and stoned him to death. But Stephen forgave his murderers, saying “Lord, lay not this sin against them. Lord Jesus, receive my spirit.” He died as the first martyr.</a:t>
            </a:r>
          </a:p>
          <a:p>
            <a:pPr algn="just"/>
            <a:endParaRPr lang="en-GB" sz="1400" dirty="0">
              <a:latin typeface="Arial" panose="020B0604020202020204" pitchFamily="34" charset="0"/>
              <a:cs typeface="Arial" panose="020B0604020202020204" pitchFamily="34" charset="0"/>
            </a:endParaRPr>
          </a:p>
        </p:txBody>
      </p:sp>
      <p:sp>
        <p:nvSpPr>
          <p:cNvPr id="2" name="Rectangle 1"/>
          <p:cNvSpPr/>
          <p:nvPr/>
        </p:nvSpPr>
        <p:spPr>
          <a:xfrm>
            <a:off x="485291" y="5805264"/>
            <a:ext cx="2952328"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December 26</a:t>
            </a:r>
            <a:r>
              <a:rPr lang="en-GB" sz="1500" b="1" baseline="30000" dirty="0">
                <a:latin typeface="Arial" panose="020B0604020202020204" pitchFamily="34" charset="0"/>
                <a:cs typeface="Arial" panose="020B0604020202020204" pitchFamily="34" charset="0"/>
              </a:rPr>
              <a:t>th</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Altar Servers</a:t>
            </a:r>
          </a:p>
        </p:txBody>
      </p:sp>
      <p:sp>
        <p:nvSpPr>
          <p:cNvPr id="5" name="Title 4"/>
          <p:cNvSpPr>
            <a:spLocks noGrp="1"/>
          </p:cNvSpPr>
          <p:nvPr>
            <p:ph type="ctrTitle"/>
          </p:nvPr>
        </p:nvSpPr>
        <p:spPr>
          <a:xfrm>
            <a:off x="269267" y="357335"/>
            <a:ext cx="3384376" cy="648072"/>
          </a:xfrm>
        </p:spPr>
        <p:txBody>
          <a:bodyPr>
            <a:normAutofit fontScale="90000"/>
          </a:bodyPr>
          <a:lstStyle/>
          <a:p>
            <a:r>
              <a:rPr lang="en-GB" sz="4000" dirty="0">
                <a:latin typeface="Arial" panose="020B0604020202020204" pitchFamily="34" charset="0"/>
                <a:cs typeface="Arial" panose="020B0604020202020204" pitchFamily="34" charset="0"/>
              </a:rPr>
              <a:t>St</a:t>
            </a:r>
            <a:r>
              <a:rPr lang="en-GB" sz="4000" baseline="0" dirty="0">
                <a:latin typeface="Arial" panose="020B0604020202020204" pitchFamily="34" charset="0"/>
                <a:cs typeface="Arial" panose="020B0604020202020204" pitchFamily="34" charset="0"/>
              </a:rPr>
              <a:t> Stephen</a:t>
            </a:r>
            <a:endParaRPr lang="en-GB" sz="40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688" y="1268760"/>
            <a:ext cx="3115534" cy="434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54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481765" y="1556792"/>
            <a:ext cx="8424936" cy="3816429"/>
          </a:xfrm>
          <a:prstGeom prst="rect">
            <a:avLst/>
          </a:prstGeom>
        </p:spPr>
        <p:txBody>
          <a:bodyPr wrap="square">
            <a:spAutoFit/>
          </a:bodyPr>
          <a:lstStyle/>
          <a:p>
            <a:r>
              <a:rPr lang="en-GB" sz="2200" dirty="0"/>
              <a:t>Lord, be merciful, </a:t>
            </a:r>
            <a:r>
              <a:rPr lang="en-GB" sz="2200" b="1" dirty="0"/>
              <a:t>Lord, save your people</a:t>
            </a:r>
            <a:r>
              <a:rPr lang="en-GB" sz="2200" dirty="0"/>
              <a:t> </a:t>
            </a:r>
          </a:p>
          <a:p>
            <a:br>
              <a:rPr lang="en-GB" sz="2200" dirty="0"/>
            </a:br>
            <a:r>
              <a:rPr lang="en-GB" sz="2200" dirty="0"/>
              <a:t>From all evil, </a:t>
            </a:r>
            <a:r>
              <a:rPr lang="en-GB" sz="2200" b="1" dirty="0"/>
              <a:t>Lord, save your people</a:t>
            </a:r>
            <a:r>
              <a:rPr lang="en-GB" sz="2200" dirty="0"/>
              <a:t> </a:t>
            </a:r>
          </a:p>
          <a:p>
            <a:r>
              <a:rPr lang="en-GB" sz="2200" dirty="0"/>
              <a:t>From every sin, </a:t>
            </a:r>
            <a:r>
              <a:rPr lang="en-GB" sz="2200" b="1" dirty="0"/>
              <a:t>Lord, save your people</a:t>
            </a:r>
            <a:r>
              <a:rPr lang="en-GB" sz="2200" dirty="0"/>
              <a:t> </a:t>
            </a:r>
          </a:p>
          <a:p>
            <a:r>
              <a:rPr lang="en-GB" sz="2200" dirty="0"/>
              <a:t>From everlasting death, </a:t>
            </a:r>
            <a:r>
              <a:rPr lang="en-GB" sz="2200" b="1" dirty="0"/>
              <a:t>Lord, save your people</a:t>
            </a:r>
            <a:br>
              <a:rPr lang="en-GB" sz="2200" dirty="0"/>
            </a:br>
            <a:endParaRPr lang="en-GB" sz="2200" dirty="0"/>
          </a:p>
          <a:p>
            <a:r>
              <a:rPr lang="en-GB" sz="2200" dirty="0"/>
              <a:t>By your coming as man, </a:t>
            </a:r>
            <a:r>
              <a:rPr lang="en-GB" sz="2200" b="1" dirty="0"/>
              <a:t>Lord, save your people</a:t>
            </a:r>
            <a:r>
              <a:rPr lang="en-GB" sz="2200" dirty="0"/>
              <a:t> </a:t>
            </a:r>
          </a:p>
          <a:p>
            <a:r>
              <a:rPr lang="en-GB" sz="2200" dirty="0"/>
              <a:t>By your death and rising to new life, </a:t>
            </a:r>
            <a:r>
              <a:rPr lang="en-GB" sz="2200" b="1" dirty="0"/>
              <a:t>Lord, save your people</a:t>
            </a:r>
            <a:r>
              <a:rPr lang="en-GB" sz="2200" dirty="0"/>
              <a:t> </a:t>
            </a:r>
          </a:p>
          <a:p>
            <a:r>
              <a:rPr lang="en-GB" sz="2200" dirty="0"/>
              <a:t>By your gift of the Holy Spirit, </a:t>
            </a:r>
            <a:r>
              <a:rPr lang="en-GB" sz="2200" b="1" dirty="0"/>
              <a:t>Lord, save your people</a:t>
            </a:r>
          </a:p>
          <a:p>
            <a:br>
              <a:rPr lang="en-GB" sz="2200" dirty="0"/>
            </a:br>
            <a:endParaRPr lang="en-GB" sz="2200" dirty="0"/>
          </a:p>
        </p:txBody>
      </p:sp>
    </p:spTree>
    <p:extLst>
      <p:ext uri="{BB962C8B-B14F-4D97-AF65-F5344CB8AC3E}">
        <p14:creationId xmlns:p14="http://schemas.microsoft.com/office/powerpoint/2010/main" val="34038628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302039"/>
            <a:ext cx="5184576" cy="7201972"/>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Teresa was the daughter of noble parents in Spain. When she was only seven years of age she and her little brother liked to read stories from the lives of saints. One of their games was playing ‘hermit’ in their father’s garden.</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When Teresa was still quite young, she became crippled by disease and was unable to walk. She prayed to St Joseph, who cured her.</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Teresa lost her mother when she was twelve. She begged the Mother of God to be her mother. Five years after her mother’s death she joined the Carmelite Order. She built many new convents.</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By a life of prayer, work, and sacrifice Teresa brought many souls to Jesus. Her many writings show her great love of God. She wrote, </a:t>
            </a:r>
          </a:p>
          <a:p>
            <a:pPr algn="just"/>
            <a:endParaRPr lang="en-GB" sz="1600" dirty="0">
              <a:latin typeface="Arial" panose="020B0604020202020204" pitchFamily="34" charset="0"/>
              <a:cs typeface="Arial" panose="020B0604020202020204" pitchFamily="34" charset="0"/>
            </a:endParaRPr>
          </a:p>
          <a:p>
            <a:pPr algn="ctr"/>
            <a:r>
              <a:rPr lang="en-GB" sz="1600" i="1" dirty="0">
                <a:latin typeface="Arial" panose="020B0604020202020204" pitchFamily="34" charset="0"/>
                <a:cs typeface="Arial" panose="020B0604020202020204" pitchFamily="34" charset="0"/>
              </a:rPr>
              <a:t>“Let nothing trouble you, let nothing make you afraid. All things pass away. God never changes. Patience obtains everything. God alone is enough.”</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She died on October 4</a:t>
            </a:r>
            <a:r>
              <a:rPr lang="en-GB" sz="1600" baseline="30000" dirty="0">
                <a:latin typeface="Arial" panose="020B0604020202020204" pitchFamily="34" charset="0"/>
                <a:cs typeface="Arial" panose="020B0604020202020204" pitchFamily="34" charset="0"/>
              </a:rPr>
              <a:t>th</a:t>
            </a:r>
            <a:r>
              <a:rPr lang="en-GB" sz="1600" dirty="0">
                <a:latin typeface="Arial" panose="020B0604020202020204" pitchFamily="34" charset="0"/>
                <a:cs typeface="Arial" panose="020B0604020202020204" pitchFamily="34" charset="0"/>
              </a:rPr>
              <a:t>, 1582 after she had a vision of Jesus and many saints.</a:t>
            </a:r>
          </a:p>
          <a:p>
            <a:pPr algn="just"/>
            <a:endParaRPr lang="en-GB" sz="1600" dirty="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a:p>
            <a:pPr algn="just"/>
            <a:endParaRPr lang="en-GB" sz="1400" dirty="0">
              <a:latin typeface="Arial" panose="020B0604020202020204" pitchFamily="34" charset="0"/>
              <a:cs typeface="Arial" panose="020B0604020202020204" pitchFamily="34" charset="0"/>
            </a:endParaRPr>
          </a:p>
        </p:txBody>
      </p:sp>
      <p:sp>
        <p:nvSpPr>
          <p:cNvPr id="2" name="Rectangle 1"/>
          <p:cNvSpPr/>
          <p:nvPr/>
        </p:nvSpPr>
        <p:spPr>
          <a:xfrm>
            <a:off x="323529" y="5805264"/>
            <a:ext cx="3312367"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October 15</a:t>
            </a:r>
            <a:r>
              <a:rPr lang="en-GB" sz="1500" b="1" baseline="30000" dirty="0">
                <a:latin typeface="Arial" panose="020B0604020202020204" pitchFamily="34" charset="0"/>
                <a:cs typeface="Arial" panose="020B0604020202020204" pitchFamily="34" charset="0"/>
              </a:rPr>
              <a:t>th</a:t>
            </a:r>
            <a:endParaRPr lang="en-GB" sz="1500" b="1" dirty="0">
              <a:latin typeface="Arial" panose="020B0604020202020204" pitchFamily="34" charset="0"/>
              <a:cs typeface="Arial" panose="020B0604020202020204" pitchFamily="34" charset="0"/>
            </a:endParaRP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Headache Sufferers</a:t>
            </a:r>
          </a:p>
        </p:txBody>
      </p:sp>
      <p:sp>
        <p:nvSpPr>
          <p:cNvPr id="5" name="Title 4"/>
          <p:cNvSpPr>
            <a:spLocks noGrp="1"/>
          </p:cNvSpPr>
          <p:nvPr>
            <p:ph type="ctrTitle"/>
          </p:nvPr>
        </p:nvSpPr>
        <p:spPr>
          <a:xfrm>
            <a:off x="281810" y="404664"/>
            <a:ext cx="3384376" cy="648072"/>
          </a:xfrm>
        </p:spPr>
        <p:txBody>
          <a:bodyPr>
            <a:normAutofit fontScale="90000"/>
          </a:bodyPr>
          <a:lstStyle/>
          <a:p>
            <a:r>
              <a:rPr lang="en-GB" sz="4000" dirty="0">
                <a:latin typeface="Arial" panose="020B0604020202020204" pitchFamily="34" charset="0"/>
                <a:cs typeface="Arial" panose="020B0604020202020204" pitchFamily="34" charset="0"/>
              </a:rPr>
              <a:t>St</a:t>
            </a:r>
            <a:r>
              <a:rPr lang="en-GB" sz="4000" baseline="0" dirty="0">
                <a:latin typeface="Arial" panose="020B0604020202020204" pitchFamily="34" charset="0"/>
                <a:cs typeface="Arial" panose="020B0604020202020204" pitchFamily="34" charset="0"/>
              </a:rPr>
              <a:t> Teresa</a:t>
            </a:r>
            <a:br>
              <a:rPr lang="en-GB" sz="4000" baseline="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of Avila</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202" y="1412776"/>
            <a:ext cx="290302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02250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79512" y="510486"/>
            <a:ext cx="2808311" cy="5832366"/>
          </a:xfrm>
          <a:prstGeom prst="rect">
            <a:avLst/>
          </a:prstGeom>
          <a:noFill/>
        </p:spPr>
        <p:txBody>
          <a:bodyPr wrap="square" rtlCol="0">
            <a:spAutoFit/>
          </a:bodyPr>
          <a:lstStyle/>
          <a:p>
            <a:pPr algn="ctr"/>
            <a:r>
              <a:rPr lang="en-GB" sz="3600" dirty="0">
                <a:latin typeface="Arial" panose="020B0604020202020204" pitchFamily="34" charset="0"/>
                <a:cs typeface="Arial" panose="020B0604020202020204" pitchFamily="34" charset="0"/>
              </a:rPr>
              <a:t>St Thomas</a:t>
            </a:r>
          </a:p>
          <a:p>
            <a:endParaRPr lang="en-GB" sz="3600" dirty="0"/>
          </a:p>
          <a:p>
            <a:endParaRPr lang="en-GB" sz="3600" dirty="0"/>
          </a:p>
          <a:p>
            <a:endParaRPr lang="en-GB" sz="3600" dirty="0"/>
          </a:p>
          <a:p>
            <a:endParaRPr lang="en-GB" sz="3600" dirty="0"/>
          </a:p>
          <a:p>
            <a:endParaRPr lang="en-GB" sz="3600" dirty="0"/>
          </a:p>
          <a:p>
            <a:endParaRPr lang="en-GB" sz="3600" dirty="0"/>
          </a:p>
          <a:p>
            <a:endParaRPr lang="en-GB" sz="3600" dirty="0"/>
          </a:p>
          <a:p>
            <a:endParaRPr lang="en-GB" sz="1000" dirty="0"/>
          </a:p>
          <a:p>
            <a:endParaRPr lang="en-GB" sz="1000" dirty="0"/>
          </a:p>
          <a:p>
            <a:endParaRPr lang="en-GB" sz="1000" dirty="0"/>
          </a:p>
          <a:p>
            <a:endParaRPr lang="en-GB" sz="1000" dirty="0"/>
          </a:p>
          <a:p>
            <a:pPr algn="ctr"/>
            <a:r>
              <a:rPr lang="en-GB" sz="1500" b="1" dirty="0">
                <a:latin typeface="Arial" panose="020B0604020202020204" pitchFamily="34" charset="0"/>
                <a:cs typeface="Arial" panose="020B0604020202020204" pitchFamily="34" charset="0"/>
              </a:rPr>
              <a:t>July 3</a:t>
            </a:r>
            <a:r>
              <a:rPr lang="en-GB" sz="1500" b="1" baseline="30000" dirty="0">
                <a:latin typeface="Arial" panose="020B0604020202020204" pitchFamily="34" charset="0"/>
                <a:cs typeface="Arial" panose="020B0604020202020204" pitchFamily="34" charset="0"/>
              </a:rPr>
              <a:t>rd</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India</a:t>
            </a:r>
          </a:p>
        </p:txBody>
      </p:sp>
      <p:sp>
        <p:nvSpPr>
          <p:cNvPr id="5" name="TextBox 4"/>
          <p:cNvSpPr txBox="1"/>
          <p:nvPr/>
        </p:nvSpPr>
        <p:spPr>
          <a:xfrm>
            <a:off x="3209319" y="548680"/>
            <a:ext cx="5544616" cy="5509200"/>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Thomas was a man of great courage and self sacrifice. When Jesus told His disciples that He would return to Judea to visit His friend Lazarus, the Apostles knew that people would try to stone Him. But Thomas said to his companions, “Let us also go, that we may die with Him.”</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After the Resurrection, the Apostles said to Thomas “We have seen the Lord.” But he said, “Unless I see in His hands the print of the nails, and put my finger into the place of the nails, and put my hand into His side, I will not believe.”</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After eight days, Thomas was with the Apostles. Jesus appeared and stood before Thomas and said, “Bring here your finger, and see My hands: and bring here your hand, and put it into My side; and be not unbelieving, but believing.”</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Thomas answered, “My Lord and my God!”</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After the Ascension, Thomas preached in Parthia. He is called the Apostle on the Indies where he was martyred.</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39" y="1317871"/>
            <a:ext cx="2179687" cy="3925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000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404664"/>
            <a:ext cx="5184576" cy="6709529"/>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Vincent was born in France in 1576. When he was still a young priest, he was captured by Turkish pirates who sold him into slavery. </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For two years he had to work hard for his masters who bought him. However, he converted his last master to Catholicism and was set free.</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Vincent was sent to work in a parish near Paris. He was a very great friend of the poor. He started groups to look after them. The women took care of the sick and cooked meals for them. Men gave food and clothes to the needy.</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Vincent started the Order of the Daughters of Charity who worked for the poor and sick. He built homes for the poor, the sick, the aged, and the abandoned children. He also started the Congregation of the Mission, a society of priests and missionaries called the Vincentians.</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Vincent died in Paris at the age of eight four. The St Vincent de Paul Society (SSVP) continues his work for the poor.</a:t>
            </a:r>
          </a:p>
          <a:p>
            <a:pPr algn="just"/>
            <a:endParaRPr lang="en-GB" sz="1600" dirty="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a:p>
            <a:pPr algn="just"/>
            <a:endParaRPr lang="en-GB" sz="1400" dirty="0">
              <a:latin typeface="Arial" panose="020B0604020202020204" pitchFamily="34" charset="0"/>
              <a:cs typeface="Arial" panose="020B0604020202020204" pitchFamily="34" charset="0"/>
            </a:endParaRPr>
          </a:p>
        </p:txBody>
      </p:sp>
      <p:sp>
        <p:nvSpPr>
          <p:cNvPr id="2" name="Rectangle 1"/>
          <p:cNvSpPr/>
          <p:nvPr/>
        </p:nvSpPr>
        <p:spPr>
          <a:xfrm>
            <a:off x="323529" y="5661248"/>
            <a:ext cx="3312367"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September 27th</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Charitable Societies</a:t>
            </a:r>
          </a:p>
        </p:txBody>
      </p:sp>
      <p:sp>
        <p:nvSpPr>
          <p:cNvPr id="5" name="Title 4"/>
          <p:cNvSpPr>
            <a:spLocks noGrp="1"/>
          </p:cNvSpPr>
          <p:nvPr>
            <p:ph type="ctrTitle"/>
          </p:nvPr>
        </p:nvSpPr>
        <p:spPr>
          <a:xfrm>
            <a:off x="280120" y="388414"/>
            <a:ext cx="3384376" cy="648072"/>
          </a:xfrm>
        </p:spPr>
        <p:txBody>
          <a:bodyPr>
            <a:noAutofit/>
          </a:bodyPr>
          <a:lstStyle/>
          <a:p>
            <a:r>
              <a:rPr lang="en-GB" sz="3050" dirty="0">
                <a:latin typeface="Arial" panose="020B0604020202020204" pitchFamily="34" charset="0"/>
                <a:cs typeface="Arial" panose="020B0604020202020204" pitchFamily="34" charset="0"/>
              </a:rPr>
              <a:t>St Vincent de Paul</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28" y="1268760"/>
            <a:ext cx="2740168"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804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a:t>
            </a:r>
          </a:p>
        </p:txBody>
      </p:sp>
      <p:sp>
        <p:nvSpPr>
          <p:cNvPr id="3" name="Content Placeholder 2"/>
          <p:cNvSpPr>
            <a:spLocks noGrp="1"/>
          </p:cNvSpPr>
          <p:nvPr>
            <p:ph idx="1"/>
          </p:nvPr>
        </p:nvSpPr>
        <p:spPr/>
        <p:txBody>
          <a:bodyPr>
            <a:normAutofit lnSpcReduction="10000"/>
          </a:bodyPr>
          <a:lstStyle/>
          <a:p>
            <a:pPr marL="0" indent="0">
              <a:buNone/>
            </a:pPr>
            <a:r>
              <a:rPr lang="en-GB" sz="2000" dirty="0"/>
              <a:t>Holy Spirit Interactive: Kids Zone. 2016. A saint a day. [ONLINE] Available at: </a:t>
            </a:r>
            <a:r>
              <a:rPr lang="en-GB" sz="2000" dirty="0">
                <a:hlinkClick r:id="rId2"/>
              </a:rPr>
              <a:t>http://www.holyspiritinteractive.net/kids/saints/default.asp</a:t>
            </a:r>
            <a:r>
              <a:rPr lang="en-GB" sz="2000" dirty="0"/>
              <a:t> [Accessed 23 May 2016]</a:t>
            </a:r>
          </a:p>
          <a:p>
            <a:pPr marL="0" indent="0">
              <a:buNone/>
            </a:pPr>
            <a:endParaRPr lang="en-GB" sz="2000" dirty="0"/>
          </a:p>
          <a:p>
            <a:pPr marL="0" indent="0">
              <a:buNone/>
            </a:pPr>
            <a:r>
              <a:rPr lang="en-GB" sz="2000" dirty="0" err="1"/>
              <a:t>Lovasik</a:t>
            </a:r>
            <a:r>
              <a:rPr lang="en-GB" sz="2000" dirty="0"/>
              <a:t>, Rev. L (1982) Book of Saints: Part 1-12. New Jersey: Catholic Book Publishing Corp.</a:t>
            </a:r>
          </a:p>
          <a:p>
            <a:pPr marL="0" indent="0">
              <a:buNone/>
            </a:pPr>
            <a:endParaRPr lang="en-GB" sz="2000" dirty="0"/>
          </a:p>
          <a:p>
            <a:pPr marL="0" indent="0">
              <a:buNone/>
            </a:pPr>
            <a:r>
              <a:rPr lang="en-GB" sz="2000" dirty="0"/>
              <a:t>Loyola Press: A Jesuit Ministry. 2016. Saints stories for all ages. [ONLINE] Available at: </a:t>
            </a:r>
            <a:r>
              <a:rPr lang="en-GB" sz="2000" dirty="0">
                <a:hlinkClick r:id="rId3"/>
              </a:rPr>
              <a:t>http://www.loyolapress.com/saints-stories-for-kids.htm?cId=115673#</a:t>
            </a:r>
            <a:r>
              <a:rPr lang="en-GB" sz="2000" dirty="0"/>
              <a:t> [Accessed 23 May 2016].</a:t>
            </a:r>
          </a:p>
          <a:p>
            <a:pPr marL="0" indent="0">
              <a:buNone/>
            </a:pPr>
            <a:endParaRPr lang="en-GB" sz="2000" dirty="0"/>
          </a:p>
          <a:p>
            <a:pPr marL="0" indent="0">
              <a:buNone/>
            </a:pPr>
            <a:r>
              <a:rPr lang="en-GB" sz="2000" dirty="0"/>
              <a:t>Roman Catholic Saints. 2016. Roman Catholic saints and heroes!. [ONLINE] Available at: </a:t>
            </a:r>
            <a:r>
              <a:rPr lang="en-GB" sz="2000" dirty="0">
                <a:hlinkClick r:id="rId4"/>
              </a:rPr>
              <a:t>http://www.roman-catholic-saints.com/</a:t>
            </a:r>
            <a:r>
              <a:rPr lang="en-GB" sz="2000" dirty="0"/>
              <a:t> [Accessed 23 May 2016].</a:t>
            </a:r>
          </a:p>
          <a:p>
            <a:pPr marL="0" indent="0">
              <a:buNone/>
            </a:pPr>
            <a:endParaRPr lang="en-GB" sz="1800" dirty="0"/>
          </a:p>
        </p:txBody>
      </p:sp>
    </p:spTree>
    <p:extLst>
      <p:ext uri="{BB962C8B-B14F-4D97-AF65-F5344CB8AC3E}">
        <p14:creationId xmlns:p14="http://schemas.microsoft.com/office/powerpoint/2010/main" val="3077469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539552" y="1556792"/>
            <a:ext cx="8496944" cy="3816429"/>
          </a:xfrm>
          <a:prstGeom prst="rect">
            <a:avLst/>
          </a:prstGeom>
        </p:spPr>
        <p:txBody>
          <a:bodyPr wrap="square">
            <a:spAutoFit/>
          </a:bodyPr>
          <a:lstStyle/>
          <a:p>
            <a:r>
              <a:rPr lang="en-GB" sz="2200" dirty="0"/>
              <a:t>Be merciful to us sinners, </a:t>
            </a:r>
            <a:r>
              <a:rPr lang="en-GB" sz="2200" b="1" dirty="0"/>
              <a:t>Lord, hear our prayer</a:t>
            </a:r>
            <a:r>
              <a:rPr lang="en-GB" sz="2200" dirty="0"/>
              <a:t> </a:t>
            </a:r>
          </a:p>
          <a:p>
            <a:endParaRPr lang="en-GB" sz="2200" dirty="0"/>
          </a:p>
          <a:p>
            <a:r>
              <a:rPr lang="en-GB" sz="2200" dirty="0"/>
              <a:t>Guide and protect your holy Church, </a:t>
            </a:r>
            <a:r>
              <a:rPr lang="en-GB" sz="2200" b="1" dirty="0"/>
              <a:t>Lord, hear our prayer</a:t>
            </a:r>
            <a:r>
              <a:rPr lang="en-GB" sz="2200" dirty="0"/>
              <a:t> </a:t>
            </a:r>
            <a:br>
              <a:rPr lang="en-GB" sz="2200" dirty="0"/>
            </a:br>
            <a:r>
              <a:rPr lang="en-GB" sz="2200" dirty="0"/>
              <a:t>Keep the pope and all the clergy in faithful service, </a:t>
            </a:r>
            <a:r>
              <a:rPr lang="en-GB" sz="2200" b="1" dirty="0"/>
              <a:t>Lord, hear our prayer</a:t>
            </a:r>
            <a:r>
              <a:rPr lang="en-GB" sz="2200" dirty="0"/>
              <a:t> </a:t>
            </a:r>
            <a:br>
              <a:rPr lang="en-GB" sz="2200" dirty="0"/>
            </a:br>
            <a:r>
              <a:rPr lang="en-GB" sz="2200" dirty="0"/>
              <a:t>Bring all people together in trust and peace, </a:t>
            </a:r>
            <a:r>
              <a:rPr lang="en-GB" sz="2200" b="1" dirty="0"/>
              <a:t>Lord, hear our prayer</a:t>
            </a:r>
            <a:r>
              <a:rPr lang="en-GB" sz="2200" dirty="0"/>
              <a:t> </a:t>
            </a:r>
            <a:br>
              <a:rPr lang="en-GB" sz="2200" dirty="0"/>
            </a:br>
            <a:r>
              <a:rPr lang="en-GB" sz="2200" dirty="0"/>
              <a:t>Strengthen us in your service, </a:t>
            </a:r>
            <a:r>
              <a:rPr lang="en-GB" sz="2200" b="1" dirty="0"/>
              <a:t>Lord, hear our prayer</a:t>
            </a:r>
            <a:r>
              <a:rPr lang="en-GB" sz="2200" dirty="0"/>
              <a:t> </a:t>
            </a:r>
            <a:br>
              <a:rPr lang="en-GB" sz="2200" dirty="0"/>
            </a:br>
            <a:r>
              <a:rPr lang="en-GB" sz="2200" dirty="0"/>
              <a:t>Jesus, Son of the loving God , </a:t>
            </a:r>
            <a:r>
              <a:rPr lang="en-GB" sz="2200" b="1" dirty="0"/>
              <a:t>Lord, hear our prayer</a:t>
            </a:r>
            <a:r>
              <a:rPr lang="en-GB" sz="2200" dirty="0"/>
              <a:t> </a:t>
            </a:r>
            <a:br>
              <a:rPr lang="en-GB" sz="2200" dirty="0"/>
            </a:br>
            <a:endParaRPr lang="en-GB" sz="2200" dirty="0"/>
          </a:p>
          <a:p>
            <a:r>
              <a:rPr lang="en-GB" sz="2200" dirty="0"/>
              <a:t>Christ, hear us, </a:t>
            </a:r>
            <a:r>
              <a:rPr lang="en-GB" sz="2200" b="1" dirty="0"/>
              <a:t>Christ hear us</a:t>
            </a:r>
          </a:p>
          <a:p>
            <a:br>
              <a:rPr lang="en-GB" sz="2200" dirty="0"/>
            </a:br>
            <a:r>
              <a:rPr lang="en-GB" sz="2200" dirty="0"/>
              <a:t>Lord Jesus, hear our prayers, </a:t>
            </a:r>
            <a:r>
              <a:rPr lang="en-GB" sz="2200" b="1" dirty="0"/>
              <a:t>Lord Jesus, hear our prayer</a:t>
            </a:r>
            <a:endParaRPr lang="en-GB" sz="2200" dirty="0"/>
          </a:p>
        </p:txBody>
      </p:sp>
    </p:spTree>
    <p:extLst>
      <p:ext uri="{BB962C8B-B14F-4D97-AF65-F5344CB8AC3E}">
        <p14:creationId xmlns:p14="http://schemas.microsoft.com/office/powerpoint/2010/main" val="81333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539552" y="1196752"/>
            <a:ext cx="6552728" cy="4832092"/>
          </a:xfrm>
          <a:prstGeom prst="rect">
            <a:avLst/>
          </a:prstGeom>
        </p:spPr>
        <p:txBody>
          <a:bodyPr wrap="square">
            <a:spAutoFit/>
          </a:bodyPr>
          <a:lstStyle/>
          <a:p>
            <a:r>
              <a:rPr lang="en-GB" sz="2200" dirty="0"/>
              <a:t>Let us pray,</a:t>
            </a:r>
          </a:p>
          <a:p>
            <a:br>
              <a:rPr lang="en-GB" sz="2200" dirty="0"/>
            </a:br>
            <a:r>
              <a:rPr lang="en-GB" sz="2200" dirty="0"/>
              <a:t>God of our ancestors who set their hearts on you, </a:t>
            </a:r>
            <a:br>
              <a:rPr lang="en-GB" sz="2200" dirty="0"/>
            </a:br>
            <a:r>
              <a:rPr lang="en-GB" sz="2200" dirty="0"/>
              <a:t>of those who fell asleep in peace, </a:t>
            </a:r>
            <a:br>
              <a:rPr lang="en-GB" sz="2200" dirty="0"/>
            </a:br>
            <a:r>
              <a:rPr lang="en-GB" sz="2200" dirty="0"/>
              <a:t>and of those who won the martyrs' violent crown:</a:t>
            </a:r>
            <a:br>
              <a:rPr lang="en-GB" sz="2200" dirty="0"/>
            </a:br>
            <a:r>
              <a:rPr lang="en-GB" sz="2200" dirty="0"/>
              <a:t>we are surrounded by these witnesses</a:t>
            </a:r>
            <a:br>
              <a:rPr lang="en-GB" sz="2200" dirty="0"/>
            </a:br>
            <a:r>
              <a:rPr lang="en-GB" sz="2200" dirty="0"/>
              <a:t>as by clouds of fragrant incense. </a:t>
            </a:r>
            <a:br>
              <a:rPr lang="en-GB" sz="2200" dirty="0"/>
            </a:br>
            <a:r>
              <a:rPr lang="en-GB" sz="2200" dirty="0"/>
              <a:t>In this age we would be counted</a:t>
            </a:r>
            <a:br>
              <a:rPr lang="en-GB" sz="2200" dirty="0"/>
            </a:br>
            <a:r>
              <a:rPr lang="en-GB" sz="2200" dirty="0"/>
              <a:t>in this communion of all the saints;</a:t>
            </a:r>
            <a:br>
              <a:rPr lang="en-GB" sz="2200" dirty="0"/>
            </a:br>
            <a:r>
              <a:rPr lang="en-GB" sz="2200" dirty="0"/>
              <a:t>keep us always in their good and blessed company.</a:t>
            </a:r>
            <a:br>
              <a:rPr lang="en-GB" sz="2200" dirty="0"/>
            </a:br>
            <a:r>
              <a:rPr lang="en-GB" sz="2200" dirty="0"/>
              <a:t>In their midst we make every prayer</a:t>
            </a:r>
            <a:br>
              <a:rPr lang="en-GB" sz="2200" dirty="0"/>
            </a:br>
            <a:r>
              <a:rPr lang="en-GB" sz="2200" dirty="0"/>
              <a:t>through Christ who is our Lord for ever and ever.</a:t>
            </a:r>
            <a:br>
              <a:rPr lang="en-GB" sz="2200" dirty="0"/>
            </a:br>
            <a:endParaRPr lang="en-GB" sz="2200" dirty="0"/>
          </a:p>
          <a:p>
            <a:r>
              <a:rPr lang="en-GB" sz="2200" b="1" dirty="0"/>
              <a:t>Amen</a:t>
            </a:r>
            <a:r>
              <a:rPr lang="en-GB" sz="2200" dirty="0"/>
              <a:t> </a:t>
            </a:r>
          </a:p>
        </p:txBody>
      </p:sp>
    </p:spTree>
    <p:extLst>
      <p:ext uri="{BB962C8B-B14F-4D97-AF65-F5344CB8AC3E}">
        <p14:creationId xmlns:p14="http://schemas.microsoft.com/office/powerpoint/2010/main" val="1218857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428744" y="836712"/>
            <a:ext cx="5040560" cy="5463034"/>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Saint Agatha is the patroness of nurses, foundry workers, miners, jewellers, and Alpine guides. She is invoked against fire, earthquakes, famine, thunderstorms, and volcanic eruptions. In Italy, her feast day is celebrated with fireworks. </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According to some stories, Agatha was born in Sicily of noble parents in the third century. Her loveliness and kindness came to the attention of </a:t>
            </a:r>
            <a:r>
              <a:rPr lang="en-GB" sz="1600" dirty="0" err="1">
                <a:latin typeface="Arial" panose="020B0604020202020204" pitchFamily="34" charset="0"/>
                <a:cs typeface="Arial" panose="020B0604020202020204" pitchFamily="34" charset="0"/>
              </a:rPr>
              <a:t>Quintian</a:t>
            </a:r>
            <a:r>
              <a:rPr lang="en-GB" sz="1600" dirty="0">
                <a:latin typeface="Arial" panose="020B0604020202020204" pitchFamily="34" charset="0"/>
                <a:cs typeface="Arial" panose="020B0604020202020204" pitchFamily="34" charset="0"/>
              </a:rPr>
              <a:t>, governor of Sicily. He put her into prison for being a Christian, and there she underwent the extreme tortures that finally killed her. Art shows her holding a plate, a candle, or a house in flames.</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It is certain that Agatha was a martyr. She probably died during the persecutions under the emperor Decius between 240 and 251. Agatha’s name came to be included in the canon of the Roman Mass. She is honoured for her courage in suffering and in remaining pure for the sake of Christ</a:t>
            </a:r>
          </a:p>
          <a:p>
            <a:pPr algn="just"/>
            <a:r>
              <a:rPr lang="en-GB" sz="1500" dirty="0">
                <a:latin typeface="Arial" panose="020B0604020202020204" pitchFamily="34" charset="0"/>
                <a:cs typeface="Arial" panose="020B0604020202020204" pitchFamily="34" charset="0"/>
              </a:rPr>
              <a:t> </a:t>
            </a:r>
          </a:p>
          <a:p>
            <a:pPr algn="just"/>
            <a:endParaRPr lang="en-GB" sz="1400" dirty="0">
              <a:latin typeface="Arial" panose="020B0604020202020204" pitchFamily="34" charset="0"/>
              <a:cs typeface="Arial" panose="020B0604020202020204" pitchFamily="34" charset="0"/>
            </a:endParaRPr>
          </a:p>
        </p:txBody>
      </p:sp>
      <p:sp>
        <p:nvSpPr>
          <p:cNvPr id="2" name="Rectangle 1"/>
          <p:cNvSpPr/>
          <p:nvPr/>
        </p:nvSpPr>
        <p:spPr>
          <a:xfrm>
            <a:off x="260392" y="5733256"/>
            <a:ext cx="3168352"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February 5th</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Nurses</a:t>
            </a:r>
          </a:p>
        </p:txBody>
      </p:sp>
      <p:sp>
        <p:nvSpPr>
          <p:cNvPr id="5" name="Title 4"/>
          <p:cNvSpPr>
            <a:spLocks noGrp="1"/>
          </p:cNvSpPr>
          <p:nvPr>
            <p:ph type="ctrTitle"/>
          </p:nvPr>
        </p:nvSpPr>
        <p:spPr>
          <a:xfrm>
            <a:off x="548777" y="302039"/>
            <a:ext cx="2646550" cy="764298"/>
          </a:xfrm>
        </p:spPr>
        <p:txBody>
          <a:bodyPr>
            <a:normAutofit/>
          </a:bodyPr>
          <a:lstStyle/>
          <a:p>
            <a:r>
              <a:rPr lang="en-GB" sz="3600" dirty="0">
                <a:latin typeface="Arial" panose="020B0604020202020204" pitchFamily="34" charset="0"/>
                <a:cs typeface="Arial" panose="020B0604020202020204" pitchFamily="34" charset="0"/>
              </a:rPr>
              <a:t>St</a:t>
            </a:r>
            <a:r>
              <a:rPr lang="en-GB" sz="3600" baseline="0" dirty="0">
                <a:latin typeface="Arial" panose="020B0604020202020204" pitchFamily="34" charset="0"/>
                <a:cs typeface="Arial" panose="020B0604020202020204" pitchFamily="34" charset="0"/>
              </a:rPr>
              <a:t> Agatha</a:t>
            </a:r>
            <a:endParaRPr lang="en-GB" sz="36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444" y="1259201"/>
            <a:ext cx="2232248" cy="429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1372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4" name="TextBox 3"/>
          <p:cNvSpPr txBox="1"/>
          <p:nvPr/>
        </p:nvSpPr>
        <p:spPr>
          <a:xfrm>
            <a:off x="3563888" y="188640"/>
            <a:ext cx="5400600" cy="6940361"/>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Ambrose, who was governor of Milan, attended the election of the new bishop. During the election, fighting broke out when people could not agree. Ambrose stood up and pleaded for peace in the assembly. During his speech a voice cried out, “Ambrose for bishop!” Ambrose was shocked. The crowd continued to shout. Ambrose begged them not to elect him, but he could not silence them.</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Ambrose was well prepared for the office of bishop. He came from a wealthy Roman family. Not only had Ambrose received the finest education in Rome, he had been raised in a good Christian household. His sister became a nun. Ambrose had followed in his father's footsteps when he entered political life. After his election as bishop he immediately gave a share of his family's money to the poor and encouraged others to do so. When conflicts arose with the ruling family, Ambrose told the people, “The emperor is in the Church, not above it.” Even the rulers must obey the laws of God.</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On more than one occasion, Empress </a:t>
            </a:r>
            <a:r>
              <a:rPr lang="en-GB" sz="1600" dirty="0" err="1">
                <a:latin typeface="Arial" panose="020B0604020202020204" pitchFamily="34" charset="0"/>
                <a:cs typeface="Arial" panose="020B0604020202020204" pitchFamily="34" charset="0"/>
              </a:rPr>
              <a:t>Justina</a:t>
            </a:r>
            <a:r>
              <a:rPr lang="en-GB" sz="1600" dirty="0">
                <a:latin typeface="Arial" panose="020B0604020202020204" pitchFamily="34" charset="0"/>
                <a:cs typeface="Arial" panose="020B0604020202020204" pitchFamily="34" charset="0"/>
              </a:rPr>
              <a:t> sent soldiers to force Ambrose to go along with her wishes. Ambrose had to defend his cathedral against attack, but the people stood by their bishop, and the army had to back down.</a:t>
            </a:r>
          </a:p>
          <a:p>
            <a:pPr algn="just"/>
            <a:r>
              <a:rPr lang="en-GB" sz="1500" dirty="0">
                <a:latin typeface="Arial" panose="020B0604020202020204" pitchFamily="34" charset="0"/>
                <a:cs typeface="Arial" panose="020B0604020202020204" pitchFamily="34" charset="0"/>
              </a:rPr>
              <a:t> </a:t>
            </a:r>
          </a:p>
          <a:p>
            <a:pPr algn="just"/>
            <a:endParaRPr lang="en-GB" sz="1400" dirty="0">
              <a:latin typeface="Arial" panose="020B0604020202020204" pitchFamily="34" charset="0"/>
              <a:cs typeface="Arial" panose="020B0604020202020204" pitchFamily="34" charset="0"/>
            </a:endParaRPr>
          </a:p>
        </p:txBody>
      </p:sp>
      <p:sp>
        <p:nvSpPr>
          <p:cNvPr id="2" name="Rectangle 1"/>
          <p:cNvSpPr/>
          <p:nvPr/>
        </p:nvSpPr>
        <p:spPr>
          <a:xfrm>
            <a:off x="260392" y="5733256"/>
            <a:ext cx="3168352" cy="677108"/>
          </a:xfrm>
          <a:prstGeom prst="rect">
            <a:avLst/>
          </a:prstGeom>
        </p:spPr>
        <p:txBody>
          <a:bodyPr wrap="square">
            <a:spAutoFit/>
          </a:bodyPr>
          <a:lstStyle/>
          <a:p>
            <a:pPr algn="ctr"/>
            <a:r>
              <a:rPr lang="en-GB" sz="1500" b="1" dirty="0">
                <a:latin typeface="Arial" panose="020B0604020202020204" pitchFamily="34" charset="0"/>
                <a:cs typeface="Arial" panose="020B0604020202020204" pitchFamily="34" charset="0"/>
              </a:rPr>
              <a:t>December 7</a:t>
            </a:r>
            <a:r>
              <a:rPr lang="en-GB" sz="1500" b="1" baseline="30000" dirty="0">
                <a:latin typeface="Arial" panose="020B0604020202020204" pitchFamily="34" charset="0"/>
                <a:cs typeface="Arial" panose="020B0604020202020204" pitchFamily="34" charset="0"/>
              </a:rPr>
              <a:t>th</a:t>
            </a:r>
            <a:r>
              <a:rPr lang="en-GB" sz="1500" b="1" dirty="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a:latin typeface="Arial" panose="020B0604020202020204" pitchFamily="34" charset="0"/>
                <a:cs typeface="Arial" panose="020B0604020202020204" pitchFamily="34" charset="0"/>
              </a:rPr>
              <a:t>Patron Saint of Milan</a:t>
            </a:r>
          </a:p>
        </p:txBody>
      </p:sp>
      <p:sp>
        <p:nvSpPr>
          <p:cNvPr id="5" name="Title 4"/>
          <p:cNvSpPr>
            <a:spLocks noGrp="1"/>
          </p:cNvSpPr>
          <p:nvPr>
            <p:ph type="ctrTitle"/>
          </p:nvPr>
        </p:nvSpPr>
        <p:spPr>
          <a:xfrm>
            <a:off x="548777" y="302039"/>
            <a:ext cx="2646550" cy="764298"/>
          </a:xfrm>
        </p:spPr>
        <p:txBody>
          <a:bodyPr>
            <a:normAutofit/>
          </a:bodyPr>
          <a:lstStyle/>
          <a:p>
            <a:r>
              <a:rPr lang="en-GB" sz="3600" dirty="0">
                <a:latin typeface="Arial" panose="020B0604020202020204" pitchFamily="34" charset="0"/>
                <a:cs typeface="Arial" panose="020B0604020202020204" pitchFamily="34" charset="0"/>
              </a:rPr>
              <a:t>St</a:t>
            </a:r>
            <a:r>
              <a:rPr lang="en-GB" sz="3600" baseline="0" dirty="0">
                <a:latin typeface="Arial" panose="020B0604020202020204" pitchFamily="34" charset="0"/>
                <a:cs typeface="Arial" panose="020B0604020202020204" pitchFamily="34" charset="0"/>
              </a:rPr>
              <a:t> Ambrose</a:t>
            </a:r>
            <a:endParaRPr lang="en-GB" sz="36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30" y="1340768"/>
            <a:ext cx="2917676" cy="396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859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2224</TotalTime>
  <Words>9718</Words>
  <Application>Microsoft Office PowerPoint</Application>
  <PresentationFormat>On-screen Show (4:3)</PresentationFormat>
  <Paragraphs>680</Paragraphs>
  <Slides>53</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Arial</vt:lpstr>
      <vt:lpstr>Calibri</vt:lpstr>
      <vt:lpstr>Office Theme</vt:lpstr>
      <vt:lpstr>Saints</vt:lpstr>
      <vt:lpstr>Litany of the Saints</vt:lpstr>
      <vt:lpstr>PowerPoint Presentation</vt:lpstr>
      <vt:lpstr>PowerPoint Presentation</vt:lpstr>
      <vt:lpstr>PowerPoint Presentation</vt:lpstr>
      <vt:lpstr>PowerPoint Presentation</vt:lpstr>
      <vt:lpstr>PowerPoint Presentation</vt:lpstr>
      <vt:lpstr>St Agatha</vt:lpstr>
      <vt:lpstr>St Ambrose</vt:lpstr>
      <vt:lpstr>St Anne</vt:lpstr>
      <vt:lpstr>St Andrew</vt:lpstr>
      <vt:lpstr>St Barnabas</vt:lpstr>
      <vt:lpstr>St Benedict the Moor</vt:lpstr>
      <vt:lpstr>St Benedict of Nurcia</vt:lpstr>
      <vt:lpstr>St Bernadette</vt:lpstr>
      <vt:lpstr>St Blaise</vt:lpstr>
      <vt:lpstr>St Brigid</vt:lpstr>
      <vt:lpstr>St Catherine</vt:lpstr>
      <vt:lpstr>St Cecilia</vt:lpstr>
      <vt:lpstr>St Clare of Assisi</vt:lpstr>
      <vt:lpstr>St Christopher</vt:lpstr>
      <vt:lpstr>St Colette</vt:lpstr>
      <vt:lpstr>St Columba</vt:lpstr>
      <vt:lpstr>St Francis of Assisi</vt:lpstr>
      <vt:lpstr>St Gabriel The Archangel</vt:lpstr>
      <vt:lpstr>St Joan  of Arc</vt:lpstr>
      <vt:lpstr>St John the Apostle</vt:lpstr>
      <vt:lpstr>St John Bosco</vt:lpstr>
      <vt:lpstr>St John Ogilvie</vt:lpstr>
      <vt:lpstr>St John the Baptist</vt:lpstr>
      <vt:lpstr>St Joseph</vt:lpstr>
      <vt:lpstr>St Kentigern Mungo</vt:lpstr>
      <vt:lpstr>St Lucy</vt:lpstr>
      <vt:lpstr>St Luke</vt:lpstr>
      <vt:lpstr>St Margaret  Queen of Scots</vt:lpstr>
      <vt:lpstr>St Mary Mazzarello</vt:lpstr>
      <vt:lpstr>St Matthew the Apostle</vt:lpstr>
      <vt:lpstr>St Matthias the Apostle</vt:lpstr>
      <vt:lpstr>St Maximilian Kolbe </vt:lpstr>
      <vt:lpstr>St Michael The Archangel </vt:lpstr>
      <vt:lpstr>St Moses</vt:lpstr>
      <vt:lpstr>St Patrick</vt:lpstr>
      <vt:lpstr>St Paul the Apostle</vt:lpstr>
      <vt:lpstr>PowerPoint Presentation</vt:lpstr>
      <vt:lpstr>PowerPoint Presentation</vt:lpstr>
      <vt:lpstr>PowerPoint Presentation</vt:lpstr>
      <vt:lpstr>St Sebastian</vt:lpstr>
      <vt:lpstr>PowerPoint Presentation</vt:lpstr>
      <vt:lpstr>St Stephen</vt:lpstr>
      <vt:lpstr>St Teresa of Avila</vt:lpstr>
      <vt:lpstr>PowerPoint Presentation</vt:lpstr>
      <vt:lpstr>St Vincent de Paul</vt:lpstr>
      <vt:lpstr>References</vt:lpstr>
    </vt:vector>
  </TitlesOfParts>
  <Company>Glasgow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Saints</dc:title>
  <dc:creator>McKerrall, S  ( St. Benedict's Primary )</dc:creator>
  <cp:lastModifiedBy>Joanna Sweeney</cp:lastModifiedBy>
  <cp:revision>102</cp:revision>
  <dcterms:created xsi:type="dcterms:W3CDTF">2016-03-15T12:22:10Z</dcterms:created>
  <dcterms:modified xsi:type="dcterms:W3CDTF">2017-07-04T09:16:31Z</dcterms:modified>
</cp:coreProperties>
</file>