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96"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90DAB3E-6861-4B13-AB58-96EADC172230}" type="datetimeFigureOut">
              <a:rPr lang="en-US" smtClean="0"/>
              <a:t>9/5/2012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5DC138-48D5-4D44-8E36-13E3FE940BB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0DAB3E-6861-4B13-AB58-96EADC172230}" type="datetimeFigureOut">
              <a:rPr lang="en-US" smtClean="0"/>
              <a:t>9/5/2012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5DC138-48D5-4D44-8E36-13E3FE940BB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0DAB3E-6861-4B13-AB58-96EADC172230}" type="datetimeFigureOut">
              <a:rPr lang="en-US" smtClean="0"/>
              <a:t>9/5/2012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5DC138-48D5-4D44-8E36-13E3FE940BB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0DAB3E-6861-4B13-AB58-96EADC172230}" type="datetimeFigureOut">
              <a:rPr lang="en-US" smtClean="0"/>
              <a:t>9/5/2012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5DC138-48D5-4D44-8E36-13E3FE940BB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0DAB3E-6861-4B13-AB58-96EADC172230}" type="datetimeFigureOut">
              <a:rPr lang="en-US" smtClean="0"/>
              <a:t>9/5/2012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5DC138-48D5-4D44-8E36-13E3FE940BB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90DAB3E-6861-4B13-AB58-96EADC172230}" type="datetimeFigureOut">
              <a:rPr lang="en-US" smtClean="0"/>
              <a:t>9/5/2012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5DC138-48D5-4D44-8E36-13E3FE940BB1}"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90DAB3E-6861-4B13-AB58-96EADC172230}" type="datetimeFigureOut">
              <a:rPr lang="en-US" smtClean="0"/>
              <a:t>9/5/2012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5DC138-48D5-4D44-8E36-13E3FE940BB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90DAB3E-6861-4B13-AB58-96EADC172230}" type="datetimeFigureOut">
              <a:rPr lang="en-US" smtClean="0"/>
              <a:t>9/5/2012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5DC138-48D5-4D44-8E36-13E3FE940BB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DAB3E-6861-4B13-AB58-96EADC172230}" type="datetimeFigureOut">
              <a:rPr lang="en-US" smtClean="0"/>
              <a:t>9/5/2012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5DC138-48D5-4D44-8E36-13E3FE940BB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0DAB3E-6861-4B13-AB58-96EADC172230}" type="datetimeFigureOut">
              <a:rPr lang="en-US" smtClean="0"/>
              <a:t>9/5/2012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5DC138-48D5-4D44-8E36-13E3FE940BB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0DAB3E-6861-4B13-AB58-96EADC172230}" type="datetimeFigureOut">
              <a:rPr lang="en-US" smtClean="0"/>
              <a:t>9/5/2012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5DC138-48D5-4D44-8E36-13E3FE940BB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DAB3E-6861-4B13-AB58-96EADC172230}" type="datetimeFigureOut">
              <a:rPr lang="en-US" smtClean="0"/>
              <a:t>9/5/2012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DC138-48D5-4D44-8E36-13E3FE940BB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GB"/>
          </a:p>
        </p:txBody>
      </p:sp>
      <p:pic>
        <p:nvPicPr>
          <p:cNvPr id="5" name="Picture 4" descr="display_image.jpg"/>
          <p:cNvPicPr>
            <a:picLocks noChangeAspect="1"/>
          </p:cNvPicPr>
          <p:nvPr/>
        </p:nvPicPr>
        <p:blipFill>
          <a:blip r:embed="rId2"/>
          <a:stretch>
            <a:fillRect/>
          </a:stretch>
        </p:blipFill>
        <p:spPr>
          <a:xfrm>
            <a:off x="-1" y="0"/>
            <a:ext cx="9184851" cy="6858000"/>
          </a:xfrm>
          <a:prstGeom prst="rect">
            <a:avLst/>
          </a:prstGeom>
        </p:spPr>
      </p:pic>
      <p:sp>
        <p:nvSpPr>
          <p:cNvPr id="6" name="Title 1"/>
          <p:cNvSpPr txBox="1">
            <a:spLocks/>
          </p:cNvSpPr>
          <p:nvPr/>
        </p:nvSpPr>
        <p:spPr>
          <a:xfrm>
            <a:off x="1714480" y="357166"/>
            <a:ext cx="5715040" cy="928694"/>
          </a:xfrm>
          <a:prstGeom prst="rect">
            <a:avLst/>
          </a:prstGeom>
          <a:solidFill>
            <a:srgbClr val="C0000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none" strike="noStrike" kern="1200" cap="none" spc="0" normalizeH="0" baseline="0" noProof="0" dirty="0" smtClean="0">
                <a:ln>
                  <a:noFill/>
                </a:ln>
                <a:solidFill>
                  <a:schemeClr val="bg1"/>
                </a:solidFill>
                <a:effectLst/>
                <a:uLnTx/>
                <a:uFillTx/>
                <a:latin typeface="+mj-lt"/>
                <a:ea typeface="+mj-ea"/>
                <a:cs typeface="+mj-cs"/>
              </a:rPr>
              <a:t>The Four Evangelists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display_image.jpg"/>
          <p:cNvPicPr>
            <a:picLocks noGrp="1" noChangeAspect="1"/>
          </p:cNvPicPr>
          <p:nvPr>
            <p:ph idx="1"/>
          </p:nvPr>
        </p:nvPicPr>
        <p:blipFill>
          <a:blip r:embed="rId2">
            <a:lum bright="81000"/>
          </a:blip>
          <a:stretch>
            <a:fillRect/>
          </a:stretch>
        </p:blipFill>
        <p:spPr>
          <a:xfrm>
            <a:off x="-40851" y="0"/>
            <a:ext cx="9184851" cy="6858000"/>
          </a:xfrm>
          <a:prstGeom prst="rect">
            <a:avLst/>
          </a:prstGeom>
        </p:spPr>
      </p:pic>
      <p:sp>
        <p:nvSpPr>
          <p:cNvPr id="5" name="Rectangle 4"/>
          <p:cNvSpPr/>
          <p:nvPr/>
        </p:nvSpPr>
        <p:spPr>
          <a:xfrm>
            <a:off x="3357554" y="428604"/>
            <a:ext cx="5643602" cy="2923877"/>
          </a:xfrm>
          <a:prstGeom prst="rect">
            <a:avLst/>
          </a:prstGeom>
        </p:spPr>
        <p:txBody>
          <a:bodyPr wrap="square">
            <a:spAutoFit/>
          </a:bodyPr>
          <a:lstStyle/>
          <a:p>
            <a:r>
              <a:rPr lang="en-GB" sz="3000" b="1" dirty="0" smtClean="0"/>
              <a:t>MATTHEW </a:t>
            </a:r>
            <a:r>
              <a:rPr lang="en-GB" sz="2200" b="1" dirty="0" smtClean="0"/>
              <a:t/>
            </a:r>
            <a:br>
              <a:rPr lang="en-GB" sz="2200" b="1" dirty="0" smtClean="0"/>
            </a:br>
            <a:r>
              <a:rPr lang="en-GB" sz="2200" b="1" dirty="0" smtClean="0"/>
              <a:t>Saint Matthew was Jewish, like Jesus, but he worked for the Roman government as a tax collector. That made him very unpopular with his fellow Jews. One day, he was at work when Jesus passed by. Jesus called him, saying, “Follow me.” And without a moment’s hesitation, Matthew did!</a:t>
            </a:r>
            <a:endParaRPr lang="en-GB" sz="2200" b="1" dirty="0"/>
          </a:p>
        </p:txBody>
      </p:sp>
      <p:pic>
        <p:nvPicPr>
          <p:cNvPr id="6" name="Picture 5" descr="matthew.jpg"/>
          <p:cNvPicPr>
            <a:picLocks noChangeAspect="1"/>
          </p:cNvPicPr>
          <p:nvPr/>
        </p:nvPicPr>
        <p:blipFill>
          <a:blip r:embed="rId3"/>
          <a:stretch>
            <a:fillRect/>
          </a:stretch>
        </p:blipFill>
        <p:spPr>
          <a:xfrm>
            <a:off x="285720" y="571480"/>
            <a:ext cx="3011577" cy="2668592"/>
          </a:xfrm>
          <a:prstGeom prst="rect">
            <a:avLst/>
          </a:prstGeom>
        </p:spPr>
      </p:pic>
      <p:sp>
        <p:nvSpPr>
          <p:cNvPr id="7" name="TextBox 6"/>
          <p:cNvSpPr txBox="1"/>
          <p:nvPr/>
        </p:nvSpPr>
        <p:spPr>
          <a:xfrm>
            <a:off x="214282" y="3357562"/>
            <a:ext cx="8643998" cy="3908762"/>
          </a:xfrm>
          <a:prstGeom prst="rect">
            <a:avLst/>
          </a:prstGeom>
          <a:noFill/>
        </p:spPr>
        <p:txBody>
          <a:bodyPr wrap="square" rtlCol="0">
            <a:spAutoFit/>
          </a:bodyPr>
          <a:lstStyle/>
          <a:p>
            <a:pPr algn="ctr"/>
            <a:r>
              <a:rPr lang="en-GB" sz="3000" b="1" dirty="0" smtClean="0">
                <a:solidFill>
                  <a:srgbClr val="0070C0"/>
                </a:solidFill>
              </a:rPr>
              <a:t>Matthew Fact File</a:t>
            </a:r>
          </a:p>
          <a:p>
            <a:pPr>
              <a:buFont typeface="Arial" pitchFamily="34" charset="0"/>
              <a:buChar char="•"/>
            </a:pPr>
            <a:r>
              <a:rPr lang="en-GB" sz="1600" b="1" dirty="0" smtClean="0"/>
              <a:t>The first Gospel was written by Matthew. </a:t>
            </a:r>
          </a:p>
          <a:p>
            <a:pPr>
              <a:buFont typeface="Arial" pitchFamily="34" charset="0"/>
              <a:buChar char="•"/>
            </a:pPr>
            <a:r>
              <a:rPr lang="en-GB" sz="1600" b="1" dirty="0" smtClean="0"/>
              <a:t>In images, Matthew is often shown writing his gospel.</a:t>
            </a:r>
          </a:p>
          <a:p>
            <a:pPr>
              <a:buFont typeface="Arial" pitchFamily="34" charset="0"/>
              <a:buChar char="•"/>
            </a:pPr>
            <a:r>
              <a:rPr lang="en-GB" sz="1600" b="1" dirty="0" smtClean="0"/>
              <a:t>His symbol is an angel, because the first story he tells in his gospel is about how an angel   </a:t>
            </a:r>
          </a:p>
          <a:p>
            <a:r>
              <a:rPr lang="en-GB" sz="1600" b="1" dirty="0"/>
              <a:t> </a:t>
            </a:r>
            <a:r>
              <a:rPr lang="en-GB" sz="1600" b="1" dirty="0" smtClean="0"/>
              <a:t> appeared to Joseph in a dream. </a:t>
            </a:r>
          </a:p>
          <a:p>
            <a:pPr>
              <a:buFont typeface="Arial" pitchFamily="34" charset="0"/>
              <a:buChar char="•"/>
            </a:pPr>
            <a:r>
              <a:rPr lang="en-GB" sz="1600" b="1" dirty="0" smtClean="0"/>
              <a:t>His Gospel tends to be written toward the Jewish readers. He concentrates heavily on the fact </a:t>
            </a:r>
          </a:p>
          <a:p>
            <a:r>
              <a:rPr lang="en-GB" sz="1600" b="1" dirty="0"/>
              <a:t> </a:t>
            </a:r>
            <a:r>
              <a:rPr lang="en-GB" sz="1600" b="1" dirty="0" smtClean="0"/>
              <a:t> that Jesus did all of the things that the Old Testament said he would do.</a:t>
            </a:r>
          </a:p>
          <a:p>
            <a:pPr>
              <a:buFont typeface="Arial" pitchFamily="34" charset="0"/>
              <a:buChar char="•"/>
            </a:pPr>
            <a:endParaRPr lang="en-GB" sz="1600" b="1" dirty="0" smtClean="0"/>
          </a:p>
          <a:p>
            <a:pPr algn="ctr"/>
            <a:r>
              <a:rPr lang="en-GB" sz="3000" b="1" u="sng" dirty="0" smtClean="0">
                <a:solidFill>
                  <a:srgbClr val="C00000"/>
                </a:solidFill>
              </a:rPr>
              <a:t>Task</a:t>
            </a:r>
          </a:p>
          <a:p>
            <a:pPr algn="ctr"/>
            <a:r>
              <a:rPr lang="en-GB" sz="2000" dirty="0" smtClean="0"/>
              <a:t>Using a Bible find and read the first passage in Matthew’s Gospel about Joseph’s dream. Discuss any questions about the passage as a class.</a:t>
            </a:r>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 calcmode="lin" valueType="num">
                                      <p:cBhvr additive="base">
                                        <p:cTn id="2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 calcmode="lin" valueType="num">
                                      <p:cBhvr additive="base">
                                        <p:cTn id="2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anim calcmode="lin" valueType="num">
                                      <p:cBhvr additive="base">
                                        <p:cTn id="33"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 calcmode="lin" valueType="num">
                                      <p:cBhvr additive="base">
                                        <p:cTn id="37"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 calcmode="lin" valueType="num">
                                      <p:cBhvr additive="base">
                                        <p:cTn id="43"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 calcmode="lin" valueType="num">
                                      <p:cBhvr additive="base">
                                        <p:cTn id="47"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display_image.jpg"/>
          <p:cNvPicPr>
            <a:picLocks noGrp="1" noChangeAspect="1"/>
          </p:cNvPicPr>
          <p:nvPr>
            <p:ph idx="1"/>
          </p:nvPr>
        </p:nvPicPr>
        <p:blipFill>
          <a:blip r:embed="rId2">
            <a:lum bright="79000"/>
          </a:blip>
          <a:stretch>
            <a:fillRect/>
          </a:stretch>
        </p:blipFill>
        <p:spPr>
          <a:xfrm>
            <a:off x="0" y="0"/>
            <a:ext cx="9184851" cy="6858000"/>
          </a:xfrm>
          <a:prstGeom prst="rect">
            <a:avLst/>
          </a:prstGeom>
        </p:spPr>
      </p:pic>
      <p:pic>
        <p:nvPicPr>
          <p:cNvPr id="5" name="Picture 4" descr="mark.jpg"/>
          <p:cNvPicPr>
            <a:picLocks noChangeAspect="1"/>
          </p:cNvPicPr>
          <p:nvPr/>
        </p:nvPicPr>
        <p:blipFill>
          <a:blip r:embed="rId3"/>
          <a:srcRect l="9915" r="10767"/>
          <a:stretch>
            <a:fillRect/>
          </a:stretch>
        </p:blipFill>
        <p:spPr>
          <a:xfrm>
            <a:off x="214281" y="285728"/>
            <a:ext cx="3202541" cy="3286148"/>
          </a:xfrm>
          <a:prstGeom prst="rect">
            <a:avLst/>
          </a:prstGeom>
        </p:spPr>
      </p:pic>
      <p:sp>
        <p:nvSpPr>
          <p:cNvPr id="6" name="Rectangle 5"/>
          <p:cNvSpPr/>
          <p:nvPr/>
        </p:nvSpPr>
        <p:spPr>
          <a:xfrm>
            <a:off x="3500430" y="142852"/>
            <a:ext cx="5643570" cy="3416320"/>
          </a:xfrm>
          <a:prstGeom prst="rect">
            <a:avLst/>
          </a:prstGeom>
        </p:spPr>
        <p:txBody>
          <a:bodyPr wrap="square">
            <a:spAutoFit/>
          </a:bodyPr>
          <a:lstStyle/>
          <a:p>
            <a:r>
              <a:rPr lang="en-GB" sz="4000" b="1" dirty="0" smtClean="0"/>
              <a:t>MARK</a:t>
            </a:r>
            <a:r>
              <a:rPr lang="en-GB" sz="2200" b="1" dirty="0" smtClean="0"/>
              <a:t/>
            </a:r>
            <a:br>
              <a:rPr lang="en-GB" sz="2200" b="1" dirty="0" smtClean="0"/>
            </a:br>
            <a:r>
              <a:rPr lang="en-GB" sz="2200" b="1" dirty="0" smtClean="0"/>
              <a:t>Saint Mark was a young boy when he became a follower of Jesus. Though he was not one of the twelve apostles, he was a disciple of Jesus and an eyewitness of many of the things Jesus did. Mark’s Gospel is the shortest of the four. It’s a fast-paced, exciting telling of Jesus’ story. Mark writes almost like a newspaper reporter, telling all the facts.</a:t>
            </a:r>
            <a:endParaRPr lang="en-GB" sz="2200" b="1" dirty="0"/>
          </a:p>
        </p:txBody>
      </p:sp>
      <p:sp>
        <p:nvSpPr>
          <p:cNvPr id="7" name="TextBox 6"/>
          <p:cNvSpPr txBox="1"/>
          <p:nvPr/>
        </p:nvSpPr>
        <p:spPr>
          <a:xfrm>
            <a:off x="142844" y="3500438"/>
            <a:ext cx="9001156" cy="3739485"/>
          </a:xfrm>
          <a:prstGeom prst="rect">
            <a:avLst/>
          </a:prstGeom>
          <a:noFill/>
        </p:spPr>
        <p:txBody>
          <a:bodyPr wrap="square" rtlCol="0">
            <a:spAutoFit/>
          </a:bodyPr>
          <a:lstStyle/>
          <a:p>
            <a:pPr algn="ctr"/>
            <a:r>
              <a:rPr lang="en-GB" sz="3000" b="1" dirty="0" smtClean="0">
                <a:solidFill>
                  <a:srgbClr val="0070C0"/>
                </a:solidFill>
              </a:rPr>
              <a:t>Mark Fact File</a:t>
            </a:r>
          </a:p>
          <a:p>
            <a:pPr>
              <a:buFont typeface="Arial" pitchFamily="34" charset="0"/>
              <a:buChar char="•"/>
            </a:pPr>
            <a:r>
              <a:rPr lang="en-GB" sz="1500" b="1" dirty="0" smtClean="0"/>
              <a:t>The Second Gospel was written by Mark. </a:t>
            </a:r>
          </a:p>
          <a:p>
            <a:pPr>
              <a:buFont typeface="Arial" pitchFamily="34" charset="0"/>
              <a:buChar char="•"/>
            </a:pPr>
            <a:r>
              <a:rPr lang="en-GB" sz="1500" b="1" dirty="0" smtClean="0"/>
              <a:t>In art, Mark is shown with a lion, because his Gospel begins with John the Baptist, preaching in the </a:t>
            </a:r>
          </a:p>
          <a:p>
            <a:r>
              <a:rPr lang="en-GB" sz="1500" b="1" dirty="0"/>
              <a:t> </a:t>
            </a:r>
            <a:r>
              <a:rPr lang="en-GB" sz="1500" b="1" dirty="0" smtClean="0"/>
              <a:t> wilderness.</a:t>
            </a:r>
          </a:p>
          <a:p>
            <a:pPr>
              <a:buFont typeface="Arial" pitchFamily="34" charset="0"/>
              <a:buChar char="•"/>
            </a:pPr>
            <a:r>
              <a:rPr lang="en-GB" sz="1500" b="1" dirty="0" smtClean="0"/>
              <a:t>Mark wrote much of the Gospel with the Roman empire in mind. He wanted all people to know the  </a:t>
            </a:r>
          </a:p>
          <a:p>
            <a:r>
              <a:rPr lang="en-GB" sz="1500" b="1" dirty="0"/>
              <a:t> </a:t>
            </a:r>
            <a:r>
              <a:rPr lang="en-GB" sz="1500" b="1" dirty="0" smtClean="0"/>
              <a:t> joy of Jesus Christ.</a:t>
            </a:r>
          </a:p>
          <a:p>
            <a:pPr>
              <a:buFont typeface="Arial" pitchFamily="34" charset="0"/>
              <a:buChar char="•"/>
            </a:pPr>
            <a:r>
              <a:rPr lang="en-GB" sz="1500" b="1" dirty="0" smtClean="0"/>
              <a:t>True to his nature, he ended up being an important person in the spread of the word. He travelled  </a:t>
            </a:r>
          </a:p>
          <a:p>
            <a:r>
              <a:rPr lang="en-GB" sz="1500" b="1" dirty="0"/>
              <a:t> </a:t>
            </a:r>
            <a:r>
              <a:rPr lang="en-GB" sz="1500" b="1" dirty="0" smtClean="0"/>
              <a:t> long and far throughout the world to spread the word of Jesus Christ.</a:t>
            </a:r>
          </a:p>
          <a:p>
            <a:pPr algn="ctr"/>
            <a:r>
              <a:rPr lang="en-GB" sz="3000" b="1" u="sng" dirty="0" smtClean="0">
                <a:solidFill>
                  <a:srgbClr val="C00000"/>
                </a:solidFill>
              </a:rPr>
              <a:t>Task</a:t>
            </a:r>
          </a:p>
          <a:p>
            <a:pPr algn="ctr"/>
            <a:r>
              <a:rPr lang="en-GB" sz="1500" b="1" dirty="0" smtClean="0"/>
              <a:t>Mark was born and raised in Jerusalem. After the resurrection he travelled to Cyprus. He returned to Jerusalem and made passage to Rome with the apostle Peter. From there he went to Egypt and then onto Babylon before spreading the word in Africa and Libya. Use a map to locate the places Mark visited. </a:t>
            </a:r>
            <a:endParaRPr lang="en-GB" sz="1500" b="1"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 calcmode="lin" valueType="num">
                                      <p:cBhvr additive="base">
                                        <p:cTn id="2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 calcmode="lin" valueType="num">
                                      <p:cBhvr additive="base">
                                        <p:cTn id="2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 calcmode="lin" valueType="num">
                                      <p:cBhvr additive="base">
                                        <p:cTn id="31"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 calcmode="lin" valueType="num">
                                      <p:cBhvr additive="base">
                                        <p:cTn id="37"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7">
                                            <p:txEl>
                                              <p:pRg st="7" end="7"/>
                                            </p:txEl>
                                          </p:spTgt>
                                        </p:tgtEl>
                                        <p:attrNameLst>
                                          <p:attrName>style.visibility</p:attrName>
                                        </p:attrNameLst>
                                      </p:cBhvr>
                                      <p:to>
                                        <p:strVal val="visible"/>
                                      </p:to>
                                    </p:set>
                                    <p:anim calcmode="lin" valueType="num">
                                      <p:cBhvr additive="base">
                                        <p:cTn id="41"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 calcmode="lin" valueType="num">
                                      <p:cBhvr additive="base">
                                        <p:cTn id="47"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7">
                                            <p:txEl>
                                              <p:pRg st="9" end="9"/>
                                            </p:txEl>
                                          </p:spTgt>
                                        </p:tgtEl>
                                        <p:attrNameLst>
                                          <p:attrName>style.visibility</p:attrName>
                                        </p:attrNameLst>
                                      </p:cBhvr>
                                      <p:to>
                                        <p:strVal val="visible"/>
                                      </p:to>
                                    </p:set>
                                    <p:anim calcmode="lin" valueType="num">
                                      <p:cBhvr additive="base">
                                        <p:cTn id="51"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display_image.jpg"/>
          <p:cNvPicPr>
            <a:picLocks noGrp="1" noChangeAspect="1"/>
          </p:cNvPicPr>
          <p:nvPr>
            <p:ph idx="1"/>
          </p:nvPr>
        </p:nvPicPr>
        <p:blipFill>
          <a:blip r:embed="rId2">
            <a:lum bright="79000"/>
          </a:blip>
          <a:stretch>
            <a:fillRect/>
          </a:stretch>
        </p:blipFill>
        <p:spPr>
          <a:xfrm>
            <a:off x="-40851" y="0"/>
            <a:ext cx="9184851" cy="6858000"/>
          </a:xfrm>
          <a:prstGeom prst="rect">
            <a:avLst/>
          </a:prstGeom>
        </p:spPr>
      </p:pic>
      <p:pic>
        <p:nvPicPr>
          <p:cNvPr id="5" name="Picture 4" descr="luke.jpg"/>
          <p:cNvPicPr>
            <a:picLocks noChangeAspect="1"/>
          </p:cNvPicPr>
          <p:nvPr/>
        </p:nvPicPr>
        <p:blipFill>
          <a:blip r:embed="rId3"/>
          <a:srcRect l="9375" r="10937"/>
          <a:stretch>
            <a:fillRect/>
          </a:stretch>
        </p:blipFill>
        <p:spPr>
          <a:xfrm>
            <a:off x="285720" y="285728"/>
            <a:ext cx="3643338" cy="3416300"/>
          </a:xfrm>
          <a:prstGeom prst="rect">
            <a:avLst/>
          </a:prstGeom>
        </p:spPr>
      </p:pic>
      <p:sp>
        <p:nvSpPr>
          <p:cNvPr id="6" name="Rectangle 5"/>
          <p:cNvSpPr/>
          <p:nvPr/>
        </p:nvSpPr>
        <p:spPr>
          <a:xfrm>
            <a:off x="4000496" y="71414"/>
            <a:ext cx="5000660" cy="3754874"/>
          </a:xfrm>
          <a:prstGeom prst="rect">
            <a:avLst/>
          </a:prstGeom>
        </p:spPr>
        <p:txBody>
          <a:bodyPr wrap="square">
            <a:spAutoFit/>
          </a:bodyPr>
          <a:lstStyle/>
          <a:p>
            <a:r>
              <a:rPr lang="en-GB" sz="4000" b="1" dirty="0" smtClean="0"/>
              <a:t>LUKE</a:t>
            </a:r>
            <a:r>
              <a:rPr lang="en-GB" sz="2200" b="1" dirty="0" smtClean="0"/>
              <a:t/>
            </a:r>
            <a:br>
              <a:rPr lang="en-GB" sz="2200" b="1" dirty="0" smtClean="0"/>
            </a:br>
            <a:r>
              <a:rPr lang="en-GB" sz="2200" b="1" dirty="0" smtClean="0"/>
              <a:t>Saint Luke’s gospel is longer and more detailed than Matthew’s or Mark’s. In Luke’s Gospel, we learn a lot about Mary. There are also a lot of great stories that we don’t hear anywhere else, like the story of the Good Samaritan. It is thought that Saint Luke was a physician, because he has so many stories about Jesus’ power to heal sick people</a:t>
            </a:r>
            <a:r>
              <a:rPr lang="en-GB" b="1" dirty="0" smtClean="0"/>
              <a:t>.</a:t>
            </a:r>
            <a:endParaRPr lang="en-GB" b="1" dirty="0"/>
          </a:p>
        </p:txBody>
      </p:sp>
      <p:sp>
        <p:nvSpPr>
          <p:cNvPr id="7" name="TextBox 6"/>
          <p:cNvSpPr txBox="1"/>
          <p:nvPr/>
        </p:nvSpPr>
        <p:spPr>
          <a:xfrm>
            <a:off x="71406" y="3761481"/>
            <a:ext cx="9001156" cy="2723823"/>
          </a:xfrm>
          <a:prstGeom prst="rect">
            <a:avLst/>
          </a:prstGeom>
          <a:noFill/>
        </p:spPr>
        <p:txBody>
          <a:bodyPr wrap="square" rtlCol="0">
            <a:spAutoFit/>
          </a:bodyPr>
          <a:lstStyle/>
          <a:p>
            <a:pPr algn="ctr"/>
            <a:r>
              <a:rPr lang="en-GB" sz="3000" b="1" dirty="0" smtClean="0">
                <a:solidFill>
                  <a:srgbClr val="0070C0"/>
                </a:solidFill>
              </a:rPr>
              <a:t>Luke Fact File</a:t>
            </a:r>
          </a:p>
          <a:p>
            <a:pPr>
              <a:buFont typeface="Arial" pitchFamily="34" charset="0"/>
              <a:buChar char="•"/>
            </a:pPr>
            <a:r>
              <a:rPr lang="en-GB" sz="1500" b="1" dirty="0" smtClean="0"/>
              <a:t>The Third Gospel was written by Luke. </a:t>
            </a:r>
          </a:p>
          <a:p>
            <a:pPr>
              <a:buFont typeface="Arial" pitchFamily="34" charset="0"/>
              <a:buChar char="•"/>
            </a:pPr>
            <a:r>
              <a:rPr lang="en-GB" sz="1600" b="1" dirty="0" smtClean="0"/>
              <a:t>In art, Luke is shown with an ox, because his Gospel begins with Zechariah, the father of John the </a:t>
            </a:r>
          </a:p>
          <a:p>
            <a:r>
              <a:rPr lang="en-GB" sz="1600" b="1" dirty="0" smtClean="0"/>
              <a:t>  Baptist, offering sacrifice in the temple at Jerusalem.</a:t>
            </a:r>
          </a:p>
          <a:p>
            <a:pPr>
              <a:buFont typeface="Arial" pitchFamily="34" charset="0"/>
              <a:buChar char="•"/>
            </a:pPr>
            <a:r>
              <a:rPr lang="en-GB" sz="1600" b="1" dirty="0" smtClean="0"/>
              <a:t>Luke was a very strong follower of Jesus. He was very important in spreading the word to the Greeks.</a:t>
            </a:r>
            <a:endParaRPr lang="en-GB" sz="1500" b="1" dirty="0" smtClean="0"/>
          </a:p>
          <a:p>
            <a:pPr algn="ctr"/>
            <a:r>
              <a:rPr lang="en-GB" sz="3000" b="1" u="sng" dirty="0" smtClean="0">
                <a:solidFill>
                  <a:srgbClr val="C00000"/>
                </a:solidFill>
              </a:rPr>
              <a:t/>
            </a:r>
            <a:br>
              <a:rPr lang="en-GB" sz="3000" b="1" u="sng" dirty="0" smtClean="0">
                <a:solidFill>
                  <a:srgbClr val="C00000"/>
                </a:solidFill>
              </a:rPr>
            </a:br>
            <a:r>
              <a:rPr lang="en-GB" sz="3000" b="1" u="sng" dirty="0" smtClean="0">
                <a:solidFill>
                  <a:srgbClr val="C00000"/>
                </a:solidFill>
              </a:rPr>
              <a:t>Task</a:t>
            </a:r>
          </a:p>
          <a:p>
            <a:pPr algn="ctr"/>
            <a:r>
              <a:rPr lang="en-GB" b="1" dirty="0" smtClean="0"/>
              <a:t>Use a Bible to source three stories about times when Jesus healed people</a:t>
            </a:r>
            <a:r>
              <a:rPr lang="en-GB" dirty="0" smtClean="0"/>
              <a:t>.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 calcmode="lin" valueType="num">
                                      <p:cBhvr additive="base">
                                        <p:cTn id="1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 calcmode="lin" valueType="num">
                                      <p:cBhvr additive="base">
                                        <p:cTn id="2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 calcmode="lin" valueType="num">
                                      <p:cBhvr additive="base">
                                        <p:cTn id="29"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anim calcmode="lin" valueType="num">
                                      <p:cBhvr additive="base">
                                        <p:cTn id="3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display_image.jpg"/>
          <p:cNvPicPr>
            <a:picLocks noGrp="1" noChangeAspect="1"/>
          </p:cNvPicPr>
          <p:nvPr>
            <p:ph idx="1"/>
          </p:nvPr>
        </p:nvPicPr>
        <p:blipFill>
          <a:blip r:embed="rId2">
            <a:lum bright="79000"/>
          </a:blip>
          <a:stretch>
            <a:fillRect/>
          </a:stretch>
        </p:blipFill>
        <p:spPr>
          <a:xfrm>
            <a:off x="0" y="0"/>
            <a:ext cx="9184851" cy="6858000"/>
          </a:xfrm>
          <a:prstGeom prst="rect">
            <a:avLst/>
          </a:prstGeom>
        </p:spPr>
      </p:pic>
      <p:pic>
        <p:nvPicPr>
          <p:cNvPr id="5" name="Picture 4" descr="john.jpg"/>
          <p:cNvPicPr>
            <a:picLocks noChangeAspect="1"/>
          </p:cNvPicPr>
          <p:nvPr/>
        </p:nvPicPr>
        <p:blipFill>
          <a:blip r:embed="rId3"/>
          <a:stretch>
            <a:fillRect/>
          </a:stretch>
        </p:blipFill>
        <p:spPr>
          <a:xfrm>
            <a:off x="214282" y="357166"/>
            <a:ext cx="3348087" cy="3152782"/>
          </a:xfrm>
          <a:prstGeom prst="rect">
            <a:avLst/>
          </a:prstGeom>
        </p:spPr>
      </p:pic>
      <p:sp>
        <p:nvSpPr>
          <p:cNvPr id="6" name="Rectangle 5"/>
          <p:cNvSpPr/>
          <p:nvPr/>
        </p:nvSpPr>
        <p:spPr>
          <a:xfrm>
            <a:off x="3571868" y="142852"/>
            <a:ext cx="5572132" cy="3477875"/>
          </a:xfrm>
          <a:prstGeom prst="rect">
            <a:avLst/>
          </a:prstGeom>
        </p:spPr>
        <p:txBody>
          <a:bodyPr wrap="square">
            <a:spAutoFit/>
          </a:bodyPr>
          <a:lstStyle/>
          <a:p>
            <a:r>
              <a:rPr lang="en-GB" sz="4000" b="1" dirty="0" smtClean="0"/>
              <a:t>JOHN</a:t>
            </a:r>
            <a:r>
              <a:rPr lang="en-GB" dirty="0" smtClean="0"/>
              <a:t/>
            </a:r>
            <a:br>
              <a:rPr lang="en-GB" dirty="0" smtClean="0"/>
            </a:br>
            <a:r>
              <a:rPr lang="en-GB" b="1" dirty="0" smtClean="0"/>
              <a:t>John’s gospel tells the story of Jesus in a different way from the others. He doesn’t tell the Christmas story as the others do; instead, he begins his gospel with a beautiful poem about what happened at Christmas: the word became flesh, and dwelt among us. John doesn’t tell the story of the Last Supper; but he is the only one to tell about Jesus’ washing his disciples’ feet on the night before he was crucified. John was thought to be the youngest apostle, so in art he is shown as a young man, without a beard, in contrast to the others. </a:t>
            </a:r>
            <a:endParaRPr lang="en-GB" b="1" dirty="0"/>
          </a:p>
        </p:txBody>
      </p:sp>
      <p:sp>
        <p:nvSpPr>
          <p:cNvPr id="7" name="TextBox 6"/>
          <p:cNvSpPr txBox="1"/>
          <p:nvPr/>
        </p:nvSpPr>
        <p:spPr>
          <a:xfrm>
            <a:off x="71406" y="3761481"/>
            <a:ext cx="9001156" cy="2508379"/>
          </a:xfrm>
          <a:prstGeom prst="rect">
            <a:avLst/>
          </a:prstGeom>
          <a:noFill/>
        </p:spPr>
        <p:txBody>
          <a:bodyPr wrap="square" rtlCol="0">
            <a:spAutoFit/>
          </a:bodyPr>
          <a:lstStyle/>
          <a:p>
            <a:pPr algn="ctr"/>
            <a:r>
              <a:rPr lang="en-GB" sz="3000" b="1" dirty="0" smtClean="0">
                <a:solidFill>
                  <a:srgbClr val="0070C0"/>
                </a:solidFill>
              </a:rPr>
              <a:t>John Fact File</a:t>
            </a:r>
          </a:p>
          <a:p>
            <a:pPr>
              <a:buFont typeface="Arial" pitchFamily="34" charset="0"/>
              <a:buChar char="•"/>
            </a:pPr>
            <a:r>
              <a:rPr lang="en-GB" sz="1500" b="1" dirty="0" smtClean="0"/>
              <a:t>The Fourth Gospel was written by John. </a:t>
            </a:r>
          </a:p>
          <a:p>
            <a:pPr>
              <a:buFont typeface="Arial" pitchFamily="34" charset="0"/>
              <a:buChar char="•"/>
            </a:pPr>
            <a:r>
              <a:rPr lang="en-GB" sz="1600" b="1" dirty="0" smtClean="0"/>
              <a:t>His symbol is an eagle, because his writing “soars” to the mystical heights of heavenly things, and   </a:t>
            </a:r>
          </a:p>
          <a:p>
            <a:r>
              <a:rPr lang="en-GB" sz="1600" b="1" dirty="0"/>
              <a:t> </a:t>
            </a:r>
            <a:r>
              <a:rPr lang="en-GB" sz="1600" b="1" dirty="0" smtClean="0"/>
              <a:t> doesn’t spend much time on the ground!</a:t>
            </a:r>
          </a:p>
          <a:p>
            <a:pPr>
              <a:buFont typeface="Arial" pitchFamily="34" charset="0"/>
              <a:buChar char="•"/>
            </a:pPr>
            <a:r>
              <a:rPr lang="en-GB" sz="1600" b="1" dirty="0" smtClean="0"/>
              <a:t>John's love for Jesus Christ is very evident on the pages, as is Jesus' love for mankind.</a:t>
            </a:r>
          </a:p>
          <a:p>
            <a:pPr algn="ctr"/>
            <a:r>
              <a:rPr lang="en-GB" sz="1600" dirty="0" smtClean="0"/>
              <a:t/>
            </a:r>
            <a:br>
              <a:rPr lang="en-GB" sz="1600" dirty="0" smtClean="0"/>
            </a:br>
            <a:r>
              <a:rPr lang="en-GB" sz="3000" b="1" u="sng" dirty="0" smtClean="0">
                <a:solidFill>
                  <a:srgbClr val="C00000"/>
                </a:solidFill>
              </a:rPr>
              <a:t>Task</a:t>
            </a:r>
          </a:p>
          <a:p>
            <a:pPr algn="ctr"/>
            <a:r>
              <a:rPr lang="en-GB" b="1" dirty="0" smtClean="0"/>
              <a:t>Read the opening lines of the Gospel of John and discuss what they mean.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 calcmode="lin" valueType="num">
                                      <p:cBhvr additive="base">
                                        <p:cTn id="2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 calcmode="lin" valueType="num">
                                      <p:cBhvr additive="base">
                                        <p:cTn id="2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anim calcmode="lin" valueType="num">
                                      <p:cBhvr additive="base">
                                        <p:cTn id="33"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 calcmode="lin" valueType="num">
                                      <p:cBhvr additive="base">
                                        <p:cTn id="37"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display_image.jpg"/>
          <p:cNvPicPr>
            <a:picLocks noGrp="1" noChangeAspect="1"/>
          </p:cNvPicPr>
          <p:nvPr>
            <p:ph idx="1"/>
          </p:nvPr>
        </p:nvPicPr>
        <p:blipFill>
          <a:blip r:embed="rId2">
            <a:lum bright="79000"/>
          </a:blip>
          <a:stretch>
            <a:fillRect/>
          </a:stretch>
        </p:blipFill>
        <p:spPr>
          <a:xfrm>
            <a:off x="0" y="0"/>
            <a:ext cx="9184851" cy="6858000"/>
          </a:xfrm>
          <a:prstGeom prst="rect">
            <a:avLst/>
          </a:prstGeom>
        </p:spPr>
      </p:pic>
      <p:sp>
        <p:nvSpPr>
          <p:cNvPr id="5" name="Rectangle 4"/>
          <p:cNvSpPr/>
          <p:nvPr/>
        </p:nvSpPr>
        <p:spPr>
          <a:xfrm>
            <a:off x="857224" y="2690336"/>
            <a:ext cx="7215238" cy="2246769"/>
          </a:xfrm>
          <a:prstGeom prst="rect">
            <a:avLst/>
          </a:prstGeom>
        </p:spPr>
        <p:txBody>
          <a:bodyPr wrap="square">
            <a:spAutoFit/>
          </a:bodyPr>
          <a:lstStyle/>
          <a:p>
            <a:pPr algn="ctr"/>
            <a:r>
              <a:rPr lang="en-GB" sz="2800" b="1" dirty="0" smtClean="0"/>
              <a:t>Each of these men gave wonderful accounts of Jesus Christ. All four tell about the way Jesus Christ lived, died, and was resurrected into heaven to be with God. What an honour it must have been to tell the story of Jesus!</a:t>
            </a:r>
            <a:endParaRPr lang="en-GB" sz="2800" b="1" dirty="0"/>
          </a:p>
        </p:txBody>
      </p:sp>
      <p:pic>
        <p:nvPicPr>
          <p:cNvPr id="6" name="Picture 5" descr="display_image.jpg"/>
          <p:cNvPicPr>
            <a:picLocks noChangeAspect="1"/>
          </p:cNvPicPr>
          <p:nvPr/>
        </p:nvPicPr>
        <p:blipFill>
          <a:blip r:embed="rId2"/>
          <a:stretch>
            <a:fillRect/>
          </a:stretch>
        </p:blipFill>
        <p:spPr>
          <a:xfrm>
            <a:off x="2714612" y="285728"/>
            <a:ext cx="3456217" cy="2419352"/>
          </a:xfrm>
          <a:prstGeom prst="rect">
            <a:avLst/>
          </a:prstGeom>
        </p:spPr>
      </p:pic>
      <p:sp>
        <p:nvSpPr>
          <p:cNvPr id="7" name="TextBox 6"/>
          <p:cNvSpPr txBox="1"/>
          <p:nvPr/>
        </p:nvSpPr>
        <p:spPr>
          <a:xfrm>
            <a:off x="428596" y="5214950"/>
            <a:ext cx="8715404" cy="1477328"/>
          </a:xfrm>
          <a:prstGeom prst="rect">
            <a:avLst/>
          </a:prstGeom>
          <a:noFill/>
        </p:spPr>
        <p:txBody>
          <a:bodyPr wrap="square" rtlCol="0">
            <a:spAutoFit/>
          </a:bodyPr>
          <a:lstStyle/>
          <a:p>
            <a:pPr algn="ctr"/>
            <a:r>
              <a:rPr lang="en-GB" sz="3000" b="1" dirty="0" smtClean="0">
                <a:solidFill>
                  <a:srgbClr val="C00000"/>
                </a:solidFill>
              </a:rPr>
              <a:t>How well did you listen and participate.</a:t>
            </a:r>
          </a:p>
          <a:p>
            <a:pPr algn="ctr"/>
            <a:r>
              <a:rPr lang="en-GB" sz="3000" b="1" dirty="0" smtClean="0">
                <a:solidFill>
                  <a:srgbClr val="C00000"/>
                </a:solidFill>
              </a:rPr>
              <a:t>Work with your shoulder partner to complete the Evangelist Worksheet.</a:t>
            </a:r>
            <a:endParaRPr lang="en-GB" sz="3000" b="1" dirty="0">
              <a:solidFill>
                <a:srgbClr val="C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468</Words>
  <Application>Microsoft Office PowerPoint</Application>
  <PresentationFormat>On-screen Show (4:3)</PresentationFormat>
  <Paragraphs>42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073swood</dc:creator>
  <cp:lastModifiedBy>073swood</cp:lastModifiedBy>
  <cp:revision>6</cp:revision>
  <dcterms:created xsi:type="dcterms:W3CDTF">2012-09-05T08:32:52Z</dcterms:created>
  <dcterms:modified xsi:type="dcterms:W3CDTF">2012-09-05T09:17:11Z</dcterms:modified>
</cp:coreProperties>
</file>